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0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3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4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408" r:id="rId3"/>
    <p:sldId id="257" r:id="rId4"/>
    <p:sldId id="258" r:id="rId5"/>
    <p:sldId id="265" r:id="rId6"/>
    <p:sldId id="411" r:id="rId7"/>
    <p:sldId id="413" r:id="rId8"/>
    <p:sldId id="412" r:id="rId9"/>
    <p:sldId id="403" r:id="rId10"/>
    <p:sldId id="421" r:id="rId11"/>
    <p:sldId id="422" r:id="rId12"/>
    <p:sldId id="423" r:id="rId13"/>
    <p:sldId id="407" r:id="rId14"/>
    <p:sldId id="414" r:id="rId15"/>
    <p:sldId id="374" r:id="rId16"/>
    <p:sldId id="401" r:id="rId17"/>
    <p:sldId id="416" r:id="rId18"/>
    <p:sldId id="417" r:id="rId19"/>
    <p:sldId id="418" r:id="rId20"/>
    <p:sldId id="419" r:id="rId21"/>
    <p:sldId id="410" r:id="rId22"/>
    <p:sldId id="406" r:id="rId23"/>
    <p:sldId id="420" r:id="rId24"/>
    <p:sldId id="424" r:id="rId25"/>
    <p:sldId id="426" r:id="rId26"/>
    <p:sldId id="427" r:id="rId27"/>
    <p:sldId id="428" r:id="rId28"/>
    <p:sldId id="384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BDD"/>
    <a:srgbClr val="93C8C7"/>
    <a:srgbClr val="7A9EA0"/>
    <a:srgbClr val="75CFD9"/>
    <a:srgbClr val="2B8F94"/>
    <a:srgbClr val="F6D88F"/>
    <a:srgbClr val="1C3C54"/>
    <a:srgbClr val="0E1F32"/>
    <a:srgbClr val="CAB684"/>
    <a:srgbClr val="9031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27" autoAdjust="0"/>
    <p:restoredTop sz="95190" autoAdjust="0"/>
  </p:normalViewPr>
  <p:slideViewPr>
    <p:cSldViewPr snapToGrid="0">
      <p:cViewPr varScale="1">
        <p:scale>
          <a:sx n="122" d="100"/>
          <a:sy n="122" d="100"/>
        </p:scale>
        <p:origin x="600" y="200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B99F9-110D-44CD-A0D5-755B5CC837E5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37FDA-BEE9-452D-89F1-0B6E0B908A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85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409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500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426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161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869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46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021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590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889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804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510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752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520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436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922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4C0A4-776A-47D5-B2BF-A0EE5DF46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1F529A-7E84-4774-BA97-91148B32F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BC95FE-C578-4C46-8584-64402A160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0F5-2F11-4DA9-8815-BCBF736918D6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C6E9A8-DCF4-4B4D-A636-BD0579299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F234BC-8099-4A33-89FF-CB458824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05498-94DF-41A6-AF6E-64BE0DC8D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97044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50A80E-0D21-4C2B-A4F5-127B6B205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D16A3C-DB48-4CF5-975B-516879870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24884F-4C47-42C5-B771-C6C88826F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0F5-2F11-4DA9-8815-BCBF736918D6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9B31EE-DFFE-456C-8A6D-E06CFFAB4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BF9CD5-22C0-4B2C-BBC3-FB16E8EE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05498-94DF-41A6-AF6E-64BE0DC8D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92690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F37312-916F-4FEE-91C9-6C3E585A2A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33E8A1-DC84-4E18-9315-1BA185A61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B827DE-C602-4351-B402-276FB1203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0F5-2F11-4DA9-8815-BCBF736918D6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68AD07-1F57-443A-A521-0F919608D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2F3499-FB92-44B7-8C37-18269A883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05498-94DF-41A6-AF6E-64BE0DC8D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4387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428478" y="1394220"/>
            <a:ext cx="1191756" cy="1191756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233490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6151950" y="3418811"/>
            <a:ext cx="5036440" cy="2573111"/>
          </a:xfrm>
          <a:custGeom>
            <a:avLst/>
            <a:gdLst>
              <a:gd name="connsiteX0" fmla="*/ 0 w 5036440"/>
              <a:gd name="connsiteY0" fmla="*/ 0 h 2573111"/>
              <a:gd name="connsiteX1" fmla="*/ 5036440 w 5036440"/>
              <a:gd name="connsiteY1" fmla="*/ 0 h 2573111"/>
              <a:gd name="connsiteX2" fmla="*/ 5036440 w 5036440"/>
              <a:gd name="connsiteY2" fmla="*/ 2539969 h 2573111"/>
              <a:gd name="connsiteX3" fmla="*/ 5003298 w 5036440"/>
              <a:gd name="connsiteY3" fmla="*/ 2573111 h 2573111"/>
              <a:gd name="connsiteX4" fmla="*/ 0 w 5036440"/>
              <a:gd name="connsiteY4" fmla="*/ 2573111 h 2573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36440" h="2573111">
                <a:moveTo>
                  <a:pt x="0" y="0"/>
                </a:moveTo>
                <a:lnTo>
                  <a:pt x="5036440" y="0"/>
                </a:lnTo>
                <a:lnTo>
                  <a:pt x="5036440" y="2539969"/>
                </a:lnTo>
                <a:cubicBezTo>
                  <a:pt x="5036440" y="2558273"/>
                  <a:pt x="5021602" y="2573111"/>
                  <a:pt x="5003298" y="2573111"/>
                </a:cubicBezTo>
                <a:lnTo>
                  <a:pt x="0" y="257311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1115509" y="819656"/>
            <a:ext cx="5036440" cy="2599152"/>
          </a:xfrm>
          <a:custGeom>
            <a:avLst/>
            <a:gdLst>
              <a:gd name="connsiteX0" fmla="*/ 33477 w 5036440"/>
              <a:gd name="connsiteY0" fmla="*/ 0 h 2599152"/>
              <a:gd name="connsiteX1" fmla="*/ 5036440 w 5036440"/>
              <a:gd name="connsiteY1" fmla="*/ 0 h 2599152"/>
              <a:gd name="connsiteX2" fmla="*/ 5036440 w 5036440"/>
              <a:gd name="connsiteY2" fmla="*/ 2599152 h 2599152"/>
              <a:gd name="connsiteX3" fmla="*/ 0 w 5036440"/>
              <a:gd name="connsiteY3" fmla="*/ 2599152 h 2599152"/>
              <a:gd name="connsiteX4" fmla="*/ 0 w 5036440"/>
              <a:gd name="connsiteY4" fmla="*/ 33477 h 2599152"/>
              <a:gd name="connsiteX5" fmla="*/ 33477 w 5036440"/>
              <a:gd name="connsiteY5" fmla="*/ 0 h 25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6440" h="2599152">
                <a:moveTo>
                  <a:pt x="33477" y="0"/>
                </a:moveTo>
                <a:lnTo>
                  <a:pt x="5036440" y="0"/>
                </a:lnTo>
                <a:lnTo>
                  <a:pt x="5036440" y="2599152"/>
                </a:lnTo>
                <a:lnTo>
                  <a:pt x="0" y="2599152"/>
                </a:lnTo>
                <a:lnTo>
                  <a:pt x="0" y="33477"/>
                </a:lnTo>
                <a:cubicBezTo>
                  <a:pt x="0" y="14988"/>
                  <a:pt x="14988" y="0"/>
                  <a:pt x="3347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34387753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23922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E0EC1-1548-48B6-8B71-286BC1DC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8575F0-A12B-410D-BD70-5AEE71EA8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45FB6-FF1D-4D99-B358-A95ACED8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0F5-2F11-4DA9-8815-BCBF736918D6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E68066-5C62-4543-8756-2B8090471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F1FE86-E7E9-4E60-BC48-56E995F0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05498-94DF-41A6-AF6E-64BE0DC8D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33440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5CAB4B-D578-48A7-8F96-520F33B99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5D48AD-864A-4C44-9C45-F896379F4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34E6D9-01CA-4592-BDB8-F82DA32F3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0F5-2F11-4DA9-8815-BCBF736918D6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02AC32-781B-4F9B-8AE3-33A43FB5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EAA0C0-5683-4319-B81A-E675CDBFD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05498-94DF-41A6-AF6E-64BE0DC8D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61539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679AC-F05F-4DAE-A2CD-C63A4781E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282F97-BF55-429E-B75F-73C1521746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28DF233-49EB-473E-914C-96524161A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072060-C1F3-4089-9663-A968DC54E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0F5-2F11-4DA9-8815-BCBF736918D6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212427-2DD5-4452-A768-AAD7D8DD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97C73C-9E89-426A-917D-F16D1A92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05498-94DF-41A6-AF6E-64BE0DC8D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77133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96E66-EE16-4CF3-B42D-A4A853FE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848DB8-836E-49EC-8EB2-E93DD4B71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E0BD7A-9479-4906-9054-3982823DD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79693A1-A5F0-4AD2-844C-E3D3404F24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728559-0580-4025-BB63-2C7B7051A5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EA4D9CE-7024-4F52-A256-5DDEC9BE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0F5-2F11-4DA9-8815-BCBF736918D6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2C07140-6D47-41B5-8F4F-2BCD52439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2C74D2-C9E8-4E8C-9EC5-514F6A35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05498-94DF-41A6-AF6E-64BE0DC8D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0639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5E266-D737-4BA9-BD3A-7F469C14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5BC272-A722-4143-A1FE-184E8AC82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0F5-2F11-4DA9-8815-BCBF736918D6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E7E7332-5549-4D7D-9CC3-0F7D70AD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98BB06-C7E1-4106-BC63-3A27A676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05498-94DF-41A6-AF6E-64BE0DC8D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8645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363A42-BAB1-4719-BFC1-FB6335032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0F5-2F11-4DA9-8815-BCBF736918D6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593DB1-D66B-4D13-95F4-143750F84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94118B-B6D6-4A0B-9D78-85473AD1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05498-94DF-41A6-AF6E-64BE0DC8D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22255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11452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33433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28AFE5-E88A-402B-B585-873BE8BA9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491871-9523-4036-9DDA-4BF546AB1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7B14A4-4B16-4AFF-9B26-1154E3B04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230F5-2F11-4DA9-8815-BCBF736918D6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1E80D5-4423-40F4-BE11-CDD175CD9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13CFE3-D537-4211-B867-635598858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05498-94DF-41A6-AF6E-64BE0DC8D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image" Target="../media/image3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notesSlide" Target="../notesSlides/notesSlide10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image" Target="../media/image3.png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notesSlide" Target="../notesSlides/notesSlide11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45.xml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image" Target="../media/image3.png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notesSlide" Target="../notesSlides/notesSlide1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5.xml"/><Relationship Id="rId10" Type="http://schemas.openxmlformats.org/officeDocument/2006/relationships/tags" Target="../tags/tag60.xml"/><Relationship Id="rId4" Type="http://schemas.openxmlformats.org/officeDocument/2006/relationships/tags" Target="../tags/tag54.xml"/><Relationship Id="rId9" Type="http://schemas.openxmlformats.org/officeDocument/2006/relationships/tags" Target="../tags/tag5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image" Target="../media/image3.png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notesSlide" Target="../notesSlides/notesSlide14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65.xml"/><Relationship Id="rId10" Type="http://schemas.openxmlformats.org/officeDocument/2006/relationships/tags" Target="../tags/tag70.xml"/><Relationship Id="rId4" Type="http://schemas.openxmlformats.org/officeDocument/2006/relationships/tags" Target="../tags/tag64.xml"/><Relationship Id="rId9" Type="http://schemas.openxmlformats.org/officeDocument/2006/relationships/tags" Target="../tags/tag6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73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3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notesSlide" Target="../notesSlides/notesSlide4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5.xml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3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notesSlide" Target="../notesSlides/notesSlide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25.xml"/><Relationship Id="rId10" Type="http://schemas.openxmlformats.org/officeDocument/2006/relationships/tags" Target="../tags/tag30.xml"/><Relationship Id="rId4" Type="http://schemas.openxmlformats.org/officeDocument/2006/relationships/tags" Target="../tags/tag24.xml"/><Relationship Id="rId9" Type="http://schemas.openxmlformats.org/officeDocument/2006/relationships/tags" Target="../tags/tag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28BD82-5977-413D-9DCE-17B3B7CF4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3572" y="0"/>
            <a:ext cx="12265572" cy="6858000"/>
          </a:xfrm>
          <a:prstGeom prst="rect">
            <a:avLst/>
          </a:prstGeom>
        </p:spPr>
      </p:pic>
      <p:sp>
        <p:nvSpPr>
          <p:cNvPr id="6" name="PA_库_矩形 5">
            <a:extLst>
              <a:ext uri="{FF2B5EF4-FFF2-40B4-BE49-F238E27FC236}">
                <a16:creationId xmlns:a16="http://schemas.microsoft.com/office/drawing/2014/main" id="{4044ABB0-A946-4F03-8C8B-6350D40BEF1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211156" y="1311444"/>
            <a:ext cx="4066674" cy="1883702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PA_库_直接连接符 12">
            <a:extLst>
              <a:ext uri="{FF2B5EF4-FFF2-40B4-BE49-F238E27FC236}">
                <a16:creationId xmlns:a16="http://schemas.microsoft.com/office/drawing/2014/main" id="{5A66BCB0-EA57-40C8-9069-02A534465A72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7520834" y="2835442"/>
            <a:ext cx="2546961" cy="0"/>
          </a:xfrm>
          <a:prstGeom prst="line">
            <a:avLst/>
          </a:prstGeom>
          <a:ln>
            <a:solidFill>
              <a:srgbClr val="F6D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_库_等腰三角形 10">
            <a:extLst>
              <a:ext uri="{FF2B5EF4-FFF2-40B4-BE49-F238E27FC236}">
                <a16:creationId xmlns:a16="http://schemas.microsoft.com/office/drawing/2014/main" id="{5376D18F-7D90-4C77-864A-DAA7C76F29A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0800000">
            <a:off x="10548789" y="1856217"/>
            <a:ext cx="351809" cy="303283"/>
          </a:xfrm>
          <a:prstGeom prst="triangle">
            <a:avLst/>
          </a:prstGeom>
          <a:solidFill>
            <a:srgbClr val="CAB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库_文本框 14">
            <a:extLst>
              <a:ext uri="{FF2B5EF4-FFF2-40B4-BE49-F238E27FC236}">
                <a16:creationId xmlns:a16="http://schemas.microsoft.com/office/drawing/2014/main" id="{29C4878C-5D5A-4412-8A6C-D671702352B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420917" y="1642633"/>
            <a:ext cx="2646878" cy="106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清美交互</a:t>
            </a:r>
          </a:p>
        </p:txBody>
      </p:sp>
    </p:spTree>
    <p:extLst>
      <p:ext uri="{BB962C8B-B14F-4D97-AF65-F5344CB8AC3E}">
        <p14:creationId xmlns:p14="http://schemas.microsoft.com/office/powerpoint/2010/main" val="31516501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5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3620596" y="436909"/>
            <a:ext cx="4877784" cy="440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zh-CN" altLang="en-US" spc="300" dirty="0">
                <a:gradFill>
                  <a:gsLst>
                    <a:gs pos="0">
                      <a:srgbClr val="AB442C"/>
                    </a:gs>
                    <a:gs pos="39000">
                      <a:srgbClr val="E5BE8B"/>
                    </a:gs>
                    <a:gs pos="69000">
                      <a:srgbClr val="90316F"/>
                    </a:gs>
                    <a:gs pos="100000">
                      <a:srgbClr val="2B8F94"/>
                    </a:gs>
                  </a:gsLst>
                  <a:lin ang="0" scaled="1"/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" charset="0"/>
              </a:rPr>
              <a:t>产品原型</a:t>
            </a:r>
            <a:endParaRPr lang="en-US" spc="300" dirty="0">
              <a:gradFill>
                <a:gsLst>
                  <a:gs pos="0">
                    <a:srgbClr val="AB442C"/>
                  </a:gs>
                  <a:gs pos="39000">
                    <a:srgbClr val="E5BE8B"/>
                  </a:gs>
                  <a:gs pos="69000">
                    <a:srgbClr val="90316F"/>
                  </a:gs>
                  <a:gs pos="100000">
                    <a:srgbClr val="2B8F94"/>
                  </a:gs>
                </a:gsLst>
                <a:lin ang="0" scaled="1"/>
              </a:gradFill>
              <a:latin typeface="张海山锐线体简" panose="02000000000000000000" pitchFamily="2" charset="-122"/>
              <a:ea typeface="张海山锐线体简" panose="02000000000000000000" pitchFamily="2" charset="-122"/>
              <a:cs typeface="Roboto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AAF63F-AB1F-7245-8093-45AEF804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88" y="1087155"/>
            <a:ext cx="10038999" cy="543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5726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5687E2B-6CE3-1F49-B5A2-60049A2C7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88" y="1087155"/>
            <a:ext cx="9906000" cy="5435275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7A617DB-9971-E34D-885C-2892E6D0B27A}"/>
              </a:ext>
            </a:extLst>
          </p:cNvPr>
          <p:cNvSpPr txBox="1">
            <a:spLocks/>
          </p:cNvSpPr>
          <p:nvPr/>
        </p:nvSpPr>
        <p:spPr>
          <a:xfrm>
            <a:off x="3620596" y="436909"/>
            <a:ext cx="4877784" cy="440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zh-CN" altLang="en-US" spc="300" dirty="0">
                <a:gradFill>
                  <a:gsLst>
                    <a:gs pos="0">
                      <a:srgbClr val="AB442C"/>
                    </a:gs>
                    <a:gs pos="39000">
                      <a:srgbClr val="E5BE8B"/>
                    </a:gs>
                    <a:gs pos="69000">
                      <a:srgbClr val="90316F"/>
                    </a:gs>
                    <a:gs pos="100000">
                      <a:srgbClr val="2B8F94"/>
                    </a:gs>
                  </a:gsLst>
                  <a:lin ang="0" scaled="1"/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" charset="0"/>
              </a:rPr>
              <a:t>产品原型</a:t>
            </a:r>
            <a:endParaRPr lang="en-US" spc="300" dirty="0">
              <a:gradFill>
                <a:gsLst>
                  <a:gs pos="0">
                    <a:srgbClr val="AB442C"/>
                  </a:gs>
                  <a:gs pos="39000">
                    <a:srgbClr val="E5BE8B"/>
                  </a:gs>
                  <a:gs pos="69000">
                    <a:srgbClr val="90316F"/>
                  </a:gs>
                  <a:gs pos="100000">
                    <a:srgbClr val="2B8F94"/>
                  </a:gs>
                </a:gsLst>
                <a:lin ang="0" scaled="1"/>
              </a:gradFill>
              <a:latin typeface="张海山锐线体简" panose="02000000000000000000" pitchFamily="2" charset="-122"/>
              <a:ea typeface="张海山锐线体简" panose="02000000000000000000" pitchFamily="2" charset="-122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74557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7A617DB-9971-E34D-885C-2892E6D0B27A}"/>
              </a:ext>
            </a:extLst>
          </p:cNvPr>
          <p:cNvSpPr txBox="1">
            <a:spLocks/>
          </p:cNvSpPr>
          <p:nvPr/>
        </p:nvSpPr>
        <p:spPr>
          <a:xfrm>
            <a:off x="3620596" y="436909"/>
            <a:ext cx="4877784" cy="440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zh-CN" altLang="en-US" spc="300" dirty="0">
                <a:gradFill>
                  <a:gsLst>
                    <a:gs pos="0">
                      <a:srgbClr val="AB442C"/>
                    </a:gs>
                    <a:gs pos="39000">
                      <a:srgbClr val="E5BE8B"/>
                    </a:gs>
                    <a:gs pos="69000">
                      <a:srgbClr val="90316F"/>
                    </a:gs>
                    <a:gs pos="100000">
                      <a:srgbClr val="2B8F94"/>
                    </a:gs>
                  </a:gsLst>
                  <a:lin ang="0" scaled="1"/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" charset="0"/>
              </a:rPr>
              <a:t>产品原型</a:t>
            </a:r>
            <a:endParaRPr lang="en-US" spc="300" dirty="0">
              <a:gradFill>
                <a:gsLst>
                  <a:gs pos="0">
                    <a:srgbClr val="AB442C"/>
                  </a:gs>
                  <a:gs pos="39000">
                    <a:srgbClr val="E5BE8B"/>
                  </a:gs>
                  <a:gs pos="69000">
                    <a:srgbClr val="90316F"/>
                  </a:gs>
                  <a:gs pos="100000">
                    <a:srgbClr val="2B8F94"/>
                  </a:gs>
                </a:gsLst>
                <a:lin ang="0" scaled="1"/>
              </a:gradFill>
              <a:latin typeface="张海山锐线体简" panose="02000000000000000000" pitchFamily="2" charset="-122"/>
              <a:ea typeface="张海山锐线体简" panose="02000000000000000000" pitchFamily="2" charset="-122"/>
              <a:cs typeface="Roboto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D42700-2A72-A948-BA73-1E8B6E68B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60"/>
          <a:stretch/>
        </p:blipFill>
        <p:spPr>
          <a:xfrm>
            <a:off x="1122468" y="1284804"/>
            <a:ext cx="9874040" cy="462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6387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7A617DB-9971-E34D-885C-2892E6D0B27A}"/>
              </a:ext>
            </a:extLst>
          </p:cNvPr>
          <p:cNvSpPr txBox="1">
            <a:spLocks/>
          </p:cNvSpPr>
          <p:nvPr/>
        </p:nvSpPr>
        <p:spPr>
          <a:xfrm>
            <a:off x="3620596" y="436909"/>
            <a:ext cx="4877784" cy="440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zh-CN" altLang="en-US" spc="300" dirty="0">
                <a:gradFill>
                  <a:gsLst>
                    <a:gs pos="0">
                      <a:srgbClr val="AB442C"/>
                    </a:gs>
                    <a:gs pos="39000">
                      <a:srgbClr val="E5BE8B"/>
                    </a:gs>
                    <a:gs pos="69000">
                      <a:srgbClr val="90316F"/>
                    </a:gs>
                    <a:gs pos="100000">
                      <a:srgbClr val="2B8F94"/>
                    </a:gs>
                  </a:gsLst>
                  <a:lin ang="0" scaled="1"/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" charset="0"/>
              </a:rPr>
              <a:t>产品原型</a:t>
            </a:r>
            <a:endParaRPr lang="en-US" spc="300" dirty="0">
              <a:gradFill>
                <a:gsLst>
                  <a:gs pos="0">
                    <a:srgbClr val="AB442C"/>
                  </a:gs>
                  <a:gs pos="39000">
                    <a:srgbClr val="E5BE8B"/>
                  </a:gs>
                  <a:gs pos="69000">
                    <a:srgbClr val="90316F"/>
                  </a:gs>
                  <a:gs pos="100000">
                    <a:srgbClr val="2B8F94"/>
                  </a:gs>
                </a:gsLst>
                <a:lin ang="0" scaled="1"/>
              </a:gradFill>
              <a:latin typeface="张海山锐线体简" panose="02000000000000000000" pitchFamily="2" charset="-122"/>
              <a:ea typeface="张海山锐线体简" panose="02000000000000000000" pitchFamily="2" charset="-122"/>
              <a:cs typeface="Roboto" charset="0"/>
            </a:endParaRPr>
          </a:p>
        </p:txBody>
      </p:sp>
      <p:pic>
        <p:nvPicPr>
          <p:cNvPr id="7" name="2">
            <a:hlinkClick r:id="" action="ppaction://media"/>
            <a:extLst>
              <a:ext uri="{FF2B5EF4-FFF2-40B4-BE49-F238E27FC236}">
                <a16:creationId xmlns:a16="http://schemas.microsoft.com/office/drawing/2014/main" id="{51FDE7C1-C4B6-B84B-B985-D2B5F064F9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9511" y="893919"/>
            <a:ext cx="10299954" cy="57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641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ECBCB949-F20C-AD40-9064-0DDC81806B0F}"/>
              </a:ext>
            </a:extLst>
          </p:cNvPr>
          <p:cNvSpPr txBox="1">
            <a:spLocks/>
          </p:cNvSpPr>
          <p:nvPr/>
        </p:nvSpPr>
        <p:spPr>
          <a:xfrm>
            <a:off x="1246049" y="316368"/>
            <a:ext cx="9699902" cy="528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F6D88F"/>
                </a:solidFill>
                <a:ea typeface="张海山锐线体简" panose="02000000000000000000" pitchFamily="2" charset="-122"/>
              </a:rPr>
              <a:t>设计方案</a:t>
            </a:r>
            <a:endParaRPr lang="en-US" sz="3600" b="1" dirty="0">
              <a:solidFill>
                <a:srgbClr val="F6D88F"/>
              </a:solidFill>
              <a:ea typeface="张海山锐线体简" panose="02000000000000000000" pitchFamily="2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435E766-ED97-4D4F-B533-C9FA82969E77}"/>
              </a:ext>
            </a:extLst>
          </p:cNvPr>
          <p:cNvSpPr/>
          <p:nvPr/>
        </p:nvSpPr>
        <p:spPr>
          <a:xfrm>
            <a:off x="1209537" y="1287244"/>
            <a:ext cx="96999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）交互式设计</a:t>
            </a:r>
          </a:p>
          <a:p>
            <a:r>
              <a:rPr lang="zh-CN" altLang="en-US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拟采用自然的手势交互对门锁模块进行设计，经过前期用户调研，已明确左右摆手等几种自然的交互手势。与传统门锁相比，无需直接接触装置，且使用起来方便、自然。</a:t>
            </a:r>
            <a:endParaRPr lang="en-US" altLang="zh-CN" sz="2400" b="1" kern="100" dirty="0">
              <a:solidFill>
                <a:schemeClr val="tx1">
                  <a:lumMod val="25000"/>
                  <a:lumOff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sz="2400" b="1" kern="100" dirty="0">
              <a:solidFill>
                <a:schemeClr val="tx1">
                  <a:lumMod val="25000"/>
                  <a:lumOff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）集成式设计</a:t>
            </a:r>
          </a:p>
          <a:p>
            <a:r>
              <a:rPr lang="zh-CN" altLang="en-US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拟将开关门、开关锁功能集成在同一模块中，使得功能较为集中，装配更为便捷，更大程度上节约资源，减少成本。</a:t>
            </a:r>
            <a:endParaRPr lang="en-US" altLang="zh-CN" sz="2400" b="1" kern="100" dirty="0">
              <a:solidFill>
                <a:schemeClr val="tx1">
                  <a:lumMod val="25000"/>
                  <a:lumOff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sz="2400" b="1" kern="100" dirty="0">
              <a:solidFill>
                <a:schemeClr val="tx1">
                  <a:lumMod val="25000"/>
                  <a:lumOff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）可选配设计</a:t>
            </a:r>
          </a:p>
          <a:p>
            <a:r>
              <a:rPr lang="zh-CN" altLang="en-US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为满足更高端的服务需求，拟增设电机门轴模块，配合门锁使用，实现稳定的自动开关门全过程，可供自由选配，提供更多元的服务选择，满足更多服务需求。</a:t>
            </a:r>
          </a:p>
        </p:txBody>
      </p:sp>
    </p:spTree>
    <p:extLst>
      <p:ext uri="{BB962C8B-B14F-4D97-AF65-F5344CB8AC3E}">
        <p14:creationId xmlns:p14="http://schemas.microsoft.com/office/powerpoint/2010/main" val="198935833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BBC1AC88-4435-5445-BB30-C9CC4EA9B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262935"/>
              </p:ext>
            </p:extLst>
          </p:nvPr>
        </p:nvGraphicFramePr>
        <p:xfrm>
          <a:off x="1724973" y="1181157"/>
          <a:ext cx="8669030" cy="5188522"/>
        </p:xfrm>
        <a:graphic>
          <a:graphicData uri="http://schemas.openxmlformats.org/drawingml/2006/table">
            <a:tbl>
              <a:tblPr>
                <a:tableStyleId>{85BE263C-DBD7-4A20-BB59-AAB30ACAA65A}</a:tableStyleId>
              </a:tblPr>
              <a:tblGrid>
                <a:gridCol w="1980415">
                  <a:extLst>
                    <a:ext uri="{9D8B030D-6E8A-4147-A177-3AD203B41FA5}">
                      <a16:colId xmlns:a16="http://schemas.microsoft.com/office/drawing/2014/main" val="1146881584"/>
                    </a:ext>
                  </a:extLst>
                </a:gridCol>
                <a:gridCol w="2133901">
                  <a:extLst>
                    <a:ext uri="{9D8B030D-6E8A-4147-A177-3AD203B41FA5}">
                      <a16:colId xmlns:a16="http://schemas.microsoft.com/office/drawing/2014/main" val="3395458349"/>
                    </a:ext>
                  </a:extLst>
                </a:gridCol>
                <a:gridCol w="2277357">
                  <a:extLst>
                    <a:ext uri="{9D8B030D-6E8A-4147-A177-3AD203B41FA5}">
                      <a16:colId xmlns:a16="http://schemas.microsoft.com/office/drawing/2014/main" val="661089779"/>
                    </a:ext>
                  </a:extLst>
                </a:gridCol>
                <a:gridCol w="2277357">
                  <a:extLst>
                    <a:ext uri="{9D8B030D-6E8A-4147-A177-3AD203B41FA5}">
                      <a16:colId xmlns:a16="http://schemas.microsoft.com/office/drawing/2014/main" val="77068942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 dirty="0">
                          <a:effectLst/>
                        </a:rPr>
                        <a:t>开门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 dirty="0">
                          <a:effectLst/>
                        </a:rPr>
                        <a:t>关锁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 dirty="0">
                          <a:effectLst/>
                        </a:rPr>
                        <a:t>开锁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599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" sz="1400" u="none" strike="noStrike">
                          <a:effectLst/>
                        </a:rPr>
                        <a:t>USER1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 dirty="0">
                          <a:effectLst/>
                        </a:rPr>
                        <a:t>一样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 dirty="0">
                          <a:effectLst/>
                        </a:rPr>
                        <a:t>摁压手势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>
                          <a:effectLst/>
                        </a:rPr>
                        <a:t>摁压手势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5459038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" sz="1400" u="none" strike="noStrike">
                          <a:effectLst/>
                        </a:rPr>
                        <a:t>USER2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>
                          <a:effectLst/>
                        </a:rPr>
                        <a:t>左右挥手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 dirty="0">
                          <a:effectLst/>
                        </a:rPr>
                        <a:t>拨动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>
                          <a:effectLst/>
                        </a:rPr>
                        <a:t>拨动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0140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" sz="1400" u="none" strike="noStrike">
                          <a:effectLst/>
                        </a:rPr>
                        <a:t>USER3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>
                          <a:effectLst/>
                        </a:rPr>
                        <a:t>一样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 dirty="0">
                          <a:effectLst/>
                        </a:rPr>
                        <a:t>拨动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 dirty="0">
                          <a:effectLst/>
                        </a:rPr>
                        <a:t>拨动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/>
                </a:tc>
                <a:extLst>
                  <a:ext uri="{0D108BD9-81ED-4DB2-BD59-A6C34878D82A}">
                    <a16:rowId xmlns:a16="http://schemas.microsoft.com/office/drawing/2014/main" val="141770100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" sz="1400" u="none" strike="noStrike">
                          <a:effectLst/>
                        </a:rPr>
                        <a:t>USER4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 dirty="0">
                          <a:effectLst/>
                        </a:rPr>
                        <a:t>一样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>
                          <a:effectLst/>
                        </a:rPr>
                        <a:t>拨动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>
                          <a:effectLst/>
                        </a:rPr>
                        <a:t>拨动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98089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" sz="1400" u="none" strike="noStrike">
                          <a:effectLst/>
                        </a:rPr>
                        <a:t>USER5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>
                          <a:effectLst/>
                        </a:rPr>
                        <a:t>拨动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>
                          <a:effectLst/>
                        </a:rPr>
                        <a:t>拨动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 dirty="0">
                          <a:effectLst/>
                        </a:rPr>
                        <a:t>拨动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/>
                </a:tc>
                <a:extLst>
                  <a:ext uri="{0D108BD9-81ED-4DB2-BD59-A6C34878D82A}">
                    <a16:rowId xmlns:a16="http://schemas.microsoft.com/office/drawing/2014/main" val="108447481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" sz="1400" u="none" strike="noStrike">
                          <a:effectLst/>
                        </a:rPr>
                        <a:t>USER6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>
                          <a:effectLst/>
                        </a:rPr>
                        <a:t>一样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>
                          <a:effectLst/>
                        </a:rPr>
                        <a:t>旋转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>
                          <a:effectLst/>
                        </a:rPr>
                        <a:t>旋转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3993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" sz="1400" u="none" strike="noStrike">
                          <a:effectLst/>
                        </a:rPr>
                        <a:t>USER7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>
                          <a:effectLst/>
                        </a:rPr>
                        <a:t>一样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>
                          <a:effectLst/>
                        </a:rPr>
                        <a:t>拨动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>
                          <a:effectLst/>
                        </a:rPr>
                        <a:t>拨动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/>
                </a:tc>
                <a:extLst>
                  <a:ext uri="{0D108BD9-81ED-4DB2-BD59-A6C34878D82A}">
                    <a16:rowId xmlns:a16="http://schemas.microsoft.com/office/drawing/2014/main" val="406656399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" sz="1400" u="none" strike="noStrike">
                          <a:effectLst/>
                        </a:rPr>
                        <a:t>USER8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>
                          <a:effectLst/>
                        </a:rPr>
                        <a:t>一样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>
                          <a:effectLst/>
                        </a:rPr>
                        <a:t>自动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>
                          <a:effectLst/>
                        </a:rPr>
                        <a:t>打开手掌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10434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" sz="1400" u="none" strike="noStrike">
                          <a:effectLst/>
                        </a:rPr>
                        <a:t>USER9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>
                          <a:effectLst/>
                        </a:rPr>
                        <a:t>一样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 dirty="0">
                          <a:effectLst/>
                        </a:rPr>
                        <a:t>拨动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>
                          <a:effectLst/>
                        </a:rPr>
                        <a:t>拨动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/>
                </a:tc>
                <a:extLst>
                  <a:ext uri="{0D108BD9-81ED-4DB2-BD59-A6C34878D82A}">
                    <a16:rowId xmlns:a16="http://schemas.microsoft.com/office/drawing/2014/main" val="5733431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" sz="1400" u="none" strike="noStrike" dirty="0">
                          <a:effectLst/>
                        </a:rPr>
                        <a:t>USER10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>
                          <a:effectLst/>
                        </a:rPr>
                        <a:t>一样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>
                          <a:effectLst/>
                        </a:rPr>
                        <a:t>拨动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400" u="none" strike="noStrike">
                          <a:effectLst/>
                        </a:rPr>
                        <a:t>拨动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9798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SUMMARY</a:t>
                      </a:r>
                      <a:endParaRPr lang="en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80%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70%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70%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2621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endParaRPr lang="en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81" marR="4781" marT="478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✋</a:t>
                      </a: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放置</a:t>
                      </a:r>
                    </a:p>
                  </a:txBody>
                  <a:tcPr marL="4781" marR="4781" marT="478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拨动</a:t>
                      </a:r>
                    </a:p>
                  </a:txBody>
                  <a:tcPr marL="4781" marR="4781" marT="478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拨动</a:t>
                      </a:r>
                    </a:p>
                  </a:txBody>
                  <a:tcPr marL="4781" marR="4781" marT="478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955989"/>
                  </a:ext>
                </a:extLst>
              </a:tr>
            </a:tbl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5EE0E997-6C41-B648-9C50-6F8007E78012}"/>
              </a:ext>
            </a:extLst>
          </p:cNvPr>
          <p:cNvSpPr txBox="1">
            <a:spLocks/>
          </p:cNvSpPr>
          <p:nvPr/>
        </p:nvSpPr>
        <p:spPr>
          <a:xfrm>
            <a:off x="1246049" y="316368"/>
            <a:ext cx="9699902" cy="528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F6D88F"/>
                </a:solidFill>
                <a:ea typeface="张海山锐线体简" panose="02000000000000000000" pitchFamily="2" charset="-122"/>
              </a:rPr>
              <a:t>用户定义</a:t>
            </a:r>
            <a:endParaRPr lang="en-US" sz="3600" b="1" dirty="0">
              <a:solidFill>
                <a:srgbClr val="F6D88F"/>
              </a:solidFill>
              <a:ea typeface="张海山锐线体简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507758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B987B6-9A53-9E40-B7C2-E43BEFDD9583}"/>
              </a:ext>
            </a:extLst>
          </p:cNvPr>
          <p:cNvSpPr txBox="1">
            <a:spLocks/>
          </p:cNvSpPr>
          <p:nvPr/>
        </p:nvSpPr>
        <p:spPr>
          <a:xfrm>
            <a:off x="1246049" y="316368"/>
            <a:ext cx="9699902" cy="528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F6D88F"/>
                </a:solidFill>
                <a:ea typeface="张海山锐线体简" panose="02000000000000000000" pitchFamily="2" charset="-122"/>
              </a:rPr>
              <a:t>用户定义</a:t>
            </a:r>
            <a:endParaRPr lang="en-US" sz="3600" b="1" dirty="0">
              <a:solidFill>
                <a:srgbClr val="F6D88F"/>
              </a:solidFill>
              <a:ea typeface="张海山锐线体简" panose="02000000000000000000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9C2376F-7912-8744-AACB-A6A8357E6384}"/>
              </a:ext>
            </a:extLst>
          </p:cNvPr>
          <p:cNvGrpSpPr/>
          <p:nvPr/>
        </p:nvGrpSpPr>
        <p:grpSpPr>
          <a:xfrm>
            <a:off x="2474733" y="1633509"/>
            <a:ext cx="2731857" cy="2731857"/>
            <a:chOff x="87085" y="1428233"/>
            <a:chExt cx="3451186" cy="3451185"/>
          </a:xfrm>
        </p:grpSpPr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CB04C55D-7CAB-BF4A-832D-5E0965E0E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921" t="2752" b="31997"/>
            <a:stretch/>
          </p:blipFill>
          <p:spPr>
            <a:xfrm>
              <a:off x="87085" y="1428233"/>
              <a:ext cx="3451186" cy="3451185"/>
            </a:xfrm>
            <a:prstGeom prst="roundRect">
              <a:avLst>
                <a:gd name="adj" fmla="val 5440"/>
              </a:avLst>
            </a:prstGeom>
          </p:spPr>
        </p:pic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5C225332-7853-3D46-890D-C128F5B8E9F5}"/>
                </a:ext>
              </a:extLst>
            </p:cNvPr>
            <p:cNvSpPr/>
            <p:nvPr/>
          </p:nvSpPr>
          <p:spPr bwMode="auto">
            <a:xfrm>
              <a:off x="495946" y="2301498"/>
              <a:ext cx="1836549" cy="47269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59" name="图片 58">
            <a:extLst>
              <a:ext uri="{FF2B5EF4-FFF2-40B4-BE49-F238E27FC236}">
                <a16:creationId xmlns:a16="http://schemas.microsoft.com/office/drawing/2014/main" id="{D040363F-2F18-0B4A-9B0F-A0058577EE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9" t="2264" r="18711" b="8244"/>
          <a:stretch/>
        </p:blipFill>
        <p:spPr>
          <a:xfrm>
            <a:off x="6908299" y="1633509"/>
            <a:ext cx="2744492" cy="2744492"/>
          </a:xfrm>
          <a:prstGeom prst="roundRect">
            <a:avLst>
              <a:gd name="adj" fmla="val 2656"/>
            </a:avLst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3F0FF011-8D57-0C4B-AFAB-BCAB70DBAF96}"/>
              </a:ext>
            </a:extLst>
          </p:cNvPr>
          <p:cNvSpPr/>
          <p:nvPr/>
        </p:nvSpPr>
        <p:spPr>
          <a:xfrm>
            <a:off x="7499722" y="4613805"/>
            <a:ext cx="15616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 YankaiGB Heavy" panose="03000900000000000000" pitchFamily="66" charset="-122"/>
                <a:ea typeface="AR YankaiGB Heavy" panose="03000900000000000000" pitchFamily="66" charset="-122"/>
                <a:cs typeface="Yuppy SC" panose="020F0603040207020204" pitchFamily="34" charset="-122"/>
              </a:rPr>
              <a:t>开关锁 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DE8698D-7646-874A-8002-6C643148207A}"/>
              </a:ext>
            </a:extLst>
          </p:cNvPr>
          <p:cNvSpPr/>
          <p:nvPr/>
        </p:nvSpPr>
        <p:spPr>
          <a:xfrm>
            <a:off x="3337959" y="4613806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 YankaiGB Heavy" panose="03000900000000000000" pitchFamily="66" charset="-122"/>
                <a:ea typeface="AR YankaiGB Heavy" panose="03000900000000000000" pitchFamily="66" charset="-122"/>
                <a:cs typeface="Yuppy SC" panose="020F0603040207020204" pitchFamily="34" charset="-122"/>
              </a:rPr>
              <a:t>开门</a:t>
            </a:r>
          </a:p>
        </p:txBody>
      </p:sp>
    </p:spTree>
    <p:extLst>
      <p:ext uri="{BB962C8B-B14F-4D97-AF65-F5344CB8AC3E}">
        <p14:creationId xmlns:p14="http://schemas.microsoft.com/office/powerpoint/2010/main" val="37297324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28BD82-5977-413D-9DCE-17B3B7CF42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A_库_矩形 5">
            <a:extLst>
              <a:ext uri="{FF2B5EF4-FFF2-40B4-BE49-F238E27FC236}">
                <a16:creationId xmlns:a16="http://schemas.microsoft.com/office/drawing/2014/main" id="{4044ABB0-A946-4F03-8C8B-6350D40BEF1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62663" y="1371601"/>
            <a:ext cx="4066674" cy="3621505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库_文本框 6">
            <a:extLst>
              <a:ext uri="{FF2B5EF4-FFF2-40B4-BE49-F238E27FC236}">
                <a16:creationId xmlns:a16="http://schemas.microsoft.com/office/drawing/2014/main" id="{AEADC0BD-0A14-4917-A009-6041EBA0D3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88602" y="1872585"/>
            <a:ext cx="3047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THREE</a:t>
            </a:r>
            <a:endParaRPr lang="zh-CN" altLang="en-US" sz="7200" dirty="0">
              <a:solidFill>
                <a:srgbClr val="F6D88F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cxnSp>
        <p:nvCxnSpPr>
          <p:cNvPr id="9" name="PA_库_直接连接符 8">
            <a:extLst>
              <a:ext uri="{FF2B5EF4-FFF2-40B4-BE49-F238E27FC236}">
                <a16:creationId xmlns:a16="http://schemas.microsoft.com/office/drawing/2014/main" id="{BDF608AB-9D1C-4794-8DA5-7D484DDDAEE9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4236729" y="2895269"/>
            <a:ext cx="2093494" cy="0"/>
          </a:xfrm>
          <a:prstGeom prst="line">
            <a:avLst/>
          </a:prstGeom>
          <a:ln>
            <a:solidFill>
              <a:srgbClr val="F6D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A_库_直接连接符 12">
            <a:extLst>
              <a:ext uri="{FF2B5EF4-FFF2-40B4-BE49-F238E27FC236}">
                <a16:creationId xmlns:a16="http://schemas.microsoft.com/office/drawing/2014/main" id="{5A66BCB0-EA57-40C8-9069-02A534465A72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4222613" y="3300332"/>
            <a:ext cx="2093494" cy="0"/>
          </a:xfrm>
          <a:prstGeom prst="line">
            <a:avLst/>
          </a:prstGeom>
          <a:ln>
            <a:solidFill>
              <a:srgbClr val="F6D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_库_等腰三角形 10">
            <a:extLst>
              <a:ext uri="{FF2B5EF4-FFF2-40B4-BE49-F238E27FC236}">
                <a16:creationId xmlns:a16="http://schemas.microsoft.com/office/drawing/2014/main" id="{5376D18F-7D90-4C77-864A-DAA7C76F29A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0800000">
            <a:off x="7400296" y="1916375"/>
            <a:ext cx="351809" cy="303283"/>
          </a:xfrm>
          <a:prstGeom prst="triangle">
            <a:avLst/>
          </a:prstGeom>
          <a:solidFill>
            <a:srgbClr val="CAB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9C4878C-5D5A-4412-8A6C-D671702352BD}"/>
              </a:ext>
            </a:extLst>
          </p:cNvPr>
          <p:cNvSpPr txBox="1"/>
          <p:nvPr/>
        </p:nvSpPr>
        <p:spPr>
          <a:xfrm>
            <a:off x="4097464" y="3529873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6000" dirty="0">
                <a:ln w="0"/>
                <a:solidFill>
                  <a:srgbClr val="F6D88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rPr>
              <a:t>竞争优势</a:t>
            </a:r>
            <a:endParaRPr lang="en-US" altLang="zh-CN" sz="6000" dirty="0">
              <a:ln w="0"/>
              <a:solidFill>
                <a:srgbClr val="F6D88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  <a:cs typeface="Roboto Light" charset="0"/>
            </a:endParaRPr>
          </a:p>
        </p:txBody>
      </p:sp>
      <p:cxnSp>
        <p:nvCxnSpPr>
          <p:cNvPr id="3" name="PA_库_直接连接符 2">
            <a:extLst>
              <a:ext uri="{FF2B5EF4-FFF2-40B4-BE49-F238E27FC236}">
                <a16:creationId xmlns:a16="http://schemas.microsoft.com/office/drawing/2014/main" id="{5B5C6821-081C-42E5-9284-C00E71AA52A1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>
            <a:off x="8154895" y="1939979"/>
            <a:ext cx="1395663" cy="893691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PA_库_直接连接符 17">
            <a:extLst>
              <a:ext uri="{FF2B5EF4-FFF2-40B4-BE49-F238E27FC236}">
                <a16:creationId xmlns:a16="http://schemas.microsoft.com/office/drawing/2014/main" id="{09E2804C-3179-471C-AD9B-7887DC1E9478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 flipH="1">
            <a:off x="7805439" y="2305852"/>
            <a:ext cx="606502" cy="388365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PA_库_直接连接符 18">
            <a:extLst>
              <a:ext uri="{FF2B5EF4-FFF2-40B4-BE49-F238E27FC236}">
                <a16:creationId xmlns:a16="http://schemas.microsoft.com/office/drawing/2014/main" id="{BE7CD9FB-AA03-4076-8FE8-DD1DABADA461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H="1">
            <a:off x="9229959" y="1937408"/>
            <a:ext cx="881569" cy="56450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PA_库_直接连接符 19">
            <a:extLst>
              <a:ext uri="{FF2B5EF4-FFF2-40B4-BE49-F238E27FC236}">
                <a16:creationId xmlns:a16="http://schemas.microsoft.com/office/drawing/2014/main" id="{9489A3BC-5B77-4FB9-BF64-B75C27638F1C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 flipH="1">
            <a:off x="9172845" y="1367454"/>
            <a:ext cx="576673" cy="369264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PA_库_直接连接符 20">
            <a:extLst>
              <a:ext uri="{FF2B5EF4-FFF2-40B4-BE49-F238E27FC236}">
                <a16:creationId xmlns:a16="http://schemas.microsoft.com/office/drawing/2014/main" id="{AD319E05-9D81-425B-9D24-ADCF1A542B1A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H="1">
            <a:off x="8998735" y="2702598"/>
            <a:ext cx="462447" cy="296122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1442819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ECBCB949-F20C-AD40-9064-0DDC81806B0F}"/>
              </a:ext>
            </a:extLst>
          </p:cNvPr>
          <p:cNvSpPr txBox="1">
            <a:spLocks/>
          </p:cNvSpPr>
          <p:nvPr/>
        </p:nvSpPr>
        <p:spPr>
          <a:xfrm>
            <a:off x="1246049" y="316368"/>
            <a:ext cx="9699902" cy="528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F6D88F"/>
                </a:solidFill>
                <a:ea typeface="张海山锐线体简" panose="02000000000000000000" pitchFamily="2" charset="-122"/>
              </a:rPr>
              <a:t>竞争优势</a:t>
            </a:r>
            <a:endParaRPr lang="en-US" sz="3600" b="1" dirty="0">
              <a:solidFill>
                <a:srgbClr val="F6D88F"/>
              </a:solidFill>
              <a:ea typeface="张海山锐线体简" panose="02000000000000000000" pitchFamily="2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435E766-ED97-4D4F-B533-C9FA82969E77}"/>
              </a:ext>
            </a:extLst>
          </p:cNvPr>
          <p:cNvSpPr/>
          <p:nvPr/>
        </p:nvSpPr>
        <p:spPr>
          <a:xfrm>
            <a:off x="1209537" y="1287244"/>
            <a:ext cx="96999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）模块化：</a:t>
            </a:r>
            <a:endParaRPr lang="en-US" altLang="zh-CN" sz="2400" b="1" kern="100" dirty="0">
              <a:solidFill>
                <a:schemeClr val="tx1">
                  <a:lumMod val="25000"/>
                  <a:lumOff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endParaRPr lang="en-US" altLang="zh-CN" sz="2400" b="1" kern="100" dirty="0">
              <a:solidFill>
                <a:schemeClr val="tx1">
                  <a:lumMod val="25000"/>
                  <a:lumOff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能够安装在现有的门上，可移植性强。配件可选配，选择自由度高。</a:t>
            </a:r>
            <a:endParaRPr lang="en-US" altLang="zh-CN" sz="2400" b="1" kern="100" dirty="0">
              <a:solidFill>
                <a:schemeClr val="tx1">
                  <a:lumMod val="25000"/>
                  <a:lumOff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400" b="1" kern="100" dirty="0">
              <a:solidFill>
                <a:schemeClr val="tx1">
                  <a:lumMod val="25000"/>
                  <a:lumOff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）更自然：</a:t>
            </a:r>
            <a:endParaRPr lang="en-US" altLang="zh-CN" sz="2400" b="1" kern="100" dirty="0">
              <a:solidFill>
                <a:schemeClr val="tx1">
                  <a:lumMod val="25000"/>
                  <a:lumOff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400" b="1" kern="100" dirty="0">
              <a:solidFill>
                <a:schemeClr val="tx1">
                  <a:lumMod val="25000"/>
                  <a:lumOff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开关门的手势经过用户定义和用户调研，采用更自然的手势交互模式，更易被大众接受。</a:t>
            </a:r>
            <a:endParaRPr lang="en-US" altLang="zh-CN" sz="2400" b="1" kern="100" dirty="0">
              <a:solidFill>
                <a:schemeClr val="tx1">
                  <a:lumMod val="25000"/>
                  <a:lumOff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400" b="1" kern="100" dirty="0">
              <a:solidFill>
                <a:schemeClr val="tx1">
                  <a:lumMod val="25000"/>
                  <a:lumOff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）无接触：</a:t>
            </a:r>
            <a:endParaRPr lang="en-US" altLang="zh-CN" sz="2400" b="1" kern="100" dirty="0">
              <a:solidFill>
                <a:schemeClr val="tx1">
                  <a:lumMod val="25000"/>
                  <a:lumOff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400" b="1" kern="100" dirty="0">
              <a:solidFill>
                <a:schemeClr val="tx1">
                  <a:lumMod val="25000"/>
                  <a:lumOff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手势交互过程无接触，能够极大减少细菌的触摸式传播，更安全，更洁净。</a:t>
            </a:r>
            <a:endParaRPr lang="en-US" altLang="zh-CN" sz="2400" b="1" kern="100" dirty="0">
              <a:solidFill>
                <a:schemeClr val="tx1">
                  <a:lumMod val="25000"/>
                  <a:lumOff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67232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ECBCB949-F20C-AD40-9064-0DDC81806B0F}"/>
              </a:ext>
            </a:extLst>
          </p:cNvPr>
          <p:cNvSpPr txBox="1">
            <a:spLocks/>
          </p:cNvSpPr>
          <p:nvPr/>
        </p:nvSpPr>
        <p:spPr>
          <a:xfrm>
            <a:off x="1246049" y="316368"/>
            <a:ext cx="9699902" cy="528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F6D88F"/>
                </a:solidFill>
                <a:ea typeface="张海山锐线体简" panose="02000000000000000000" pitchFamily="2" charset="-122"/>
              </a:rPr>
              <a:t>竞争优势</a:t>
            </a:r>
            <a:endParaRPr lang="en-US" sz="3600" b="1" dirty="0">
              <a:solidFill>
                <a:srgbClr val="F6D88F"/>
              </a:solidFill>
              <a:ea typeface="张海山锐线体简" panose="02000000000000000000" pitchFamily="2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435E766-ED97-4D4F-B533-C9FA82969E77}"/>
              </a:ext>
            </a:extLst>
          </p:cNvPr>
          <p:cNvSpPr/>
          <p:nvPr/>
        </p:nvSpPr>
        <p:spPr>
          <a:xfrm>
            <a:off x="1209537" y="1287244"/>
            <a:ext cx="969990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）有一定的启动支持</a:t>
            </a:r>
            <a:endParaRPr lang="en-US" altLang="zh-CN" sz="2400" b="1" kern="100" dirty="0">
              <a:solidFill>
                <a:schemeClr val="tx1">
                  <a:lumMod val="25000"/>
                  <a:lumOff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400" b="1" kern="100" dirty="0">
              <a:solidFill>
                <a:schemeClr val="tx1">
                  <a:lumMod val="25000"/>
                  <a:lumOff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本项目申请到了国家级大创项目，获得</a:t>
            </a:r>
            <a:r>
              <a:rPr lang="en-US" altLang="zh-CN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万元启动资金支持。</a:t>
            </a:r>
            <a:endParaRPr lang="en-US" altLang="zh-CN" sz="2400" b="1" kern="100" dirty="0">
              <a:solidFill>
                <a:schemeClr val="tx1">
                  <a:lumMod val="25000"/>
                  <a:lumOff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400" b="1" kern="100" dirty="0">
              <a:solidFill>
                <a:schemeClr val="tx1">
                  <a:lumMod val="25000"/>
                  <a:lumOff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）团队成员提升技术壁垒</a:t>
            </a:r>
            <a:endParaRPr lang="en-US" altLang="zh-CN" sz="2400" b="1" kern="100" dirty="0">
              <a:solidFill>
                <a:schemeClr val="tx1">
                  <a:lumMod val="25000"/>
                  <a:lumOff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400" b="1" kern="100" dirty="0">
              <a:solidFill>
                <a:schemeClr val="tx1">
                  <a:lumMod val="25000"/>
                  <a:lumOff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kern="100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本团队中软硬件设计和产品设计的知识储备较为扎实，具有技术优势，并将尽快申请专利，有助于在市场上立足。</a:t>
            </a:r>
            <a:endParaRPr lang="en-US" altLang="zh-CN" sz="2400" b="1" kern="100" dirty="0">
              <a:solidFill>
                <a:schemeClr val="tx1">
                  <a:lumMod val="25000"/>
                  <a:lumOff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654428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7CCA4D5-D1B8-6F4E-92AA-C3BD822536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3572" y="0"/>
            <a:ext cx="12265572" cy="6858000"/>
          </a:xfrm>
          <a:prstGeom prst="rect">
            <a:avLst/>
          </a:prstGeom>
        </p:spPr>
      </p:pic>
      <p:sp>
        <p:nvSpPr>
          <p:cNvPr id="6" name="PA_库_矩形 5">
            <a:extLst>
              <a:ext uri="{FF2B5EF4-FFF2-40B4-BE49-F238E27FC236}">
                <a16:creationId xmlns:a16="http://schemas.microsoft.com/office/drawing/2014/main" id="{4044ABB0-A946-4F03-8C8B-6350D40BEF1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211156" y="1311443"/>
            <a:ext cx="4066674" cy="3621505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PA_库_直接连接符 12">
            <a:extLst>
              <a:ext uri="{FF2B5EF4-FFF2-40B4-BE49-F238E27FC236}">
                <a16:creationId xmlns:a16="http://schemas.microsoft.com/office/drawing/2014/main" id="{5A66BCB0-EA57-40C8-9069-02A534465A72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7520834" y="2835442"/>
            <a:ext cx="2093494" cy="0"/>
          </a:xfrm>
          <a:prstGeom prst="line">
            <a:avLst/>
          </a:prstGeom>
          <a:ln>
            <a:solidFill>
              <a:srgbClr val="F6D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_库_等腰三角形 10">
            <a:extLst>
              <a:ext uri="{FF2B5EF4-FFF2-40B4-BE49-F238E27FC236}">
                <a16:creationId xmlns:a16="http://schemas.microsoft.com/office/drawing/2014/main" id="{5376D18F-7D90-4C77-864A-DAA7C76F29A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0800000">
            <a:off x="10548789" y="1856217"/>
            <a:ext cx="351809" cy="303283"/>
          </a:xfrm>
          <a:prstGeom prst="triangle">
            <a:avLst/>
          </a:prstGeom>
          <a:solidFill>
            <a:srgbClr val="CAB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库_文本框 14">
            <a:extLst>
              <a:ext uri="{FF2B5EF4-FFF2-40B4-BE49-F238E27FC236}">
                <a16:creationId xmlns:a16="http://schemas.microsoft.com/office/drawing/2014/main" id="{29C4878C-5D5A-4412-8A6C-D671702352B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420917" y="1642633"/>
            <a:ext cx="2646878" cy="2177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无接触</a:t>
            </a:r>
            <a:endParaRPr lang="en-US" altLang="zh-CN" sz="4800" dirty="0">
              <a:solidFill>
                <a:srgbClr val="F6D88F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门锁方案</a:t>
            </a:r>
          </a:p>
        </p:txBody>
      </p:sp>
      <p:sp>
        <p:nvSpPr>
          <p:cNvPr id="16" name="PA_库_文本框 15">
            <a:extLst>
              <a:ext uri="{FF2B5EF4-FFF2-40B4-BE49-F238E27FC236}">
                <a16:creationId xmlns:a16="http://schemas.microsoft.com/office/drawing/2014/main" id="{10AC5567-5EB8-41B4-8AA7-5A64201E8EC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183718" y="4580184"/>
            <a:ext cx="4158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张庭梁 高明月 王冰妮 刘雨玚 兰孝翀 汪思妤</a:t>
            </a:r>
          </a:p>
        </p:txBody>
      </p:sp>
    </p:spTree>
    <p:extLst>
      <p:ext uri="{BB962C8B-B14F-4D97-AF65-F5344CB8AC3E}">
        <p14:creationId xmlns:p14="http://schemas.microsoft.com/office/powerpoint/2010/main" val="35721112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5" grpId="0" autoUpdateAnimBg="0"/>
      <p:bldP spid="16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28BD82-5977-413D-9DCE-17B3B7CF42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A_库_矩形 5">
            <a:extLst>
              <a:ext uri="{FF2B5EF4-FFF2-40B4-BE49-F238E27FC236}">
                <a16:creationId xmlns:a16="http://schemas.microsoft.com/office/drawing/2014/main" id="{4044ABB0-A946-4F03-8C8B-6350D40BEF1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62663" y="1371601"/>
            <a:ext cx="4066674" cy="3621505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库_文本框 6">
            <a:extLst>
              <a:ext uri="{FF2B5EF4-FFF2-40B4-BE49-F238E27FC236}">
                <a16:creationId xmlns:a16="http://schemas.microsoft.com/office/drawing/2014/main" id="{AEADC0BD-0A14-4917-A009-6041EBA0D3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88602" y="1872585"/>
            <a:ext cx="27190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FOUR</a:t>
            </a:r>
            <a:endParaRPr lang="zh-CN" altLang="en-US" sz="7200" dirty="0">
              <a:solidFill>
                <a:srgbClr val="F6D88F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cxnSp>
        <p:nvCxnSpPr>
          <p:cNvPr id="9" name="PA_库_直接连接符 8">
            <a:extLst>
              <a:ext uri="{FF2B5EF4-FFF2-40B4-BE49-F238E27FC236}">
                <a16:creationId xmlns:a16="http://schemas.microsoft.com/office/drawing/2014/main" id="{BDF608AB-9D1C-4794-8DA5-7D484DDDAEE9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4236729" y="2895269"/>
            <a:ext cx="2093494" cy="0"/>
          </a:xfrm>
          <a:prstGeom prst="line">
            <a:avLst/>
          </a:prstGeom>
          <a:ln>
            <a:solidFill>
              <a:srgbClr val="F6D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A_库_直接连接符 12">
            <a:extLst>
              <a:ext uri="{FF2B5EF4-FFF2-40B4-BE49-F238E27FC236}">
                <a16:creationId xmlns:a16="http://schemas.microsoft.com/office/drawing/2014/main" id="{5A66BCB0-EA57-40C8-9069-02A534465A72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4222613" y="3300332"/>
            <a:ext cx="2093494" cy="0"/>
          </a:xfrm>
          <a:prstGeom prst="line">
            <a:avLst/>
          </a:prstGeom>
          <a:ln>
            <a:solidFill>
              <a:srgbClr val="F6D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_库_等腰三角形 10">
            <a:extLst>
              <a:ext uri="{FF2B5EF4-FFF2-40B4-BE49-F238E27FC236}">
                <a16:creationId xmlns:a16="http://schemas.microsoft.com/office/drawing/2014/main" id="{5376D18F-7D90-4C77-864A-DAA7C76F29A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0800000">
            <a:off x="7400296" y="1916375"/>
            <a:ext cx="351809" cy="303283"/>
          </a:xfrm>
          <a:prstGeom prst="triangle">
            <a:avLst/>
          </a:prstGeom>
          <a:solidFill>
            <a:srgbClr val="CAB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9C4878C-5D5A-4412-8A6C-D671702352BD}"/>
              </a:ext>
            </a:extLst>
          </p:cNvPr>
          <p:cNvSpPr txBox="1"/>
          <p:nvPr/>
        </p:nvSpPr>
        <p:spPr>
          <a:xfrm>
            <a:off x="4097464" y="3529873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6000" dirty="0">
                <a:ln w="0"/>
                <a:solidFill>
                  <a:srgbClr val="F6D88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rPr>
              <a:t>市场需求</a:t>
            </a:r>
            <a:endParaRPr lang="en-US" altLang="zh-CN" sz="6000" dirty="0">
              <a:ln w="0"/>
              <a:solidFill>
                <a:srgbClr val="F6D88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  <a:cs typeface="Roboto Light" charset="0"/>
            </a:endParaRPr>
          </a:p>
        </p:txBody>
      </p:sp>
      <p:cxnSp>
        <p:nvCxnSpPr>
          <p:cNvPr id="3" name="PA_库_直接连接符 2">
            <a:extLst>
              <a:ext uri="{FF2B5EF4-FFF2-40B4-BE49-F238E27FC236}">
                <a16:creationId xmlns:a16="http://schemas.microsoft.com/office/drawing/2014/main" id="{5B5C6821-081C-42E5-9284-C00E71AA52A1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>
            <a:off x="8154895" y="1939979"/>
            <a:ext cx="1395663" cy="893691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PA_库_直接连接符 17">
            <a:extLst>
              <a:ext uri="{FF2B5EF4-FFF2-40B4-BE49-F238E27FC236}">
                <a16:creationId xmlns:a16="http://schemas.microsoft.com/office/drawing/2014/main" id="{09E2804C-3179-471C-AD9B-7887DC1E9478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 flipH="1">
            <a:off x="7805439" y="2305852"/>
            <a:ext cx="606502" cy="388365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PA_库_直接连接符 18">
            <a:extLst>
              <a:ext uri="{FF2B5EF4-FFF2-40B4-BE49-F238E27FC236}">
                <a16:creationId xmlns:a16="http://schemas.microsoft.com/office/drawing/2014/main" id="{BE7CD9FB-AA03-4076-8FE8-DD1DABADA461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H="1">
            <a:off x="9229959" y="1937408"/>
            <a:ext cx="881569" cy="56450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PA_库_直接连接符 19">
            <a:extLst>
              <a:ext uri="{FF2B5EF4-FFF2-40B4-BE49-F238E27FC236}">
                <a16:creationId xmlns:a16="http://schemas.microsoft.com/office/drawing/2014/main" id="{9489A3BC-5B77-4FB9-BF64-B75C27638F1C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 flipH="1">
            <a:off x="9172845" y="1367454"/>
            <a:ext cx="576673" cy="369264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PA_库_直接连接符 20">
            <a:extLst>
              <a:ext uri="{FF2B5EF4-FFF2-40B4-BE49-F238E27FC236}">
                <a16:creationId xmlns:a16="http://schemas.microsoft.com/office/drawing/2014/main" id="{AD319E05-9D81-425B-9D24-ADCF1A542B1A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H="1">
            <a:off x="8998735" y="2702598"/>
            <a:ext cx="462447" cy="296122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5509394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31B041BF-12D9-AD49-A93A-348C8BEA2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611" y="1459920"/>
            <a:ext cx="4064000" cy="226060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36FBE8DE-52D0-BD41-B23B-676AF1190448}"/>
              </a:ext>
            </a:extLst>
          </p:cNvPr>
          <p:cNvSpPr/>
          <p:nvPr/>
        </p:nvSpPr>
        <p:spPr>
          <a:xfrm>
            <a:off x="4592159" y="4677708"/>
            <a:ext cx="30509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400" dirty="0">
                <a:solidFill>
                  <a:schemeClr val="bg1">
                    <a:lumMod val="95000"/>
                  </a:schemeClr>
                </a:solidFill>
                <a:ea typeface="AR YankaiGB Heavy" panose="03000900000000000000" pitchFamily="66" charset="-122"/>
              </a:rPr>
              <a:t>北京两例“无新发地接触史”病例传染途径确认，如果新冠肺炎病毒感染者使用过卫生间，那么存在门把手和冲水按纽等部位、密闭空间空气污染的可能性，也不排除粪便污染环境以及空气的可能性。</a:t>
            </a:r>
          </a:p>
          <a:p>
            <a:b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</a:b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endParaRPr kumimoji="1" lang="zh-CN" altLang="en-US" sz="1400" dirty="0">
              <a:solidFill>
                <a:schemeClr val="bg1">
                  <a:lumMod val="95000"/>
                </a:schemeClr>
              </a:solidFill>
              <a:ea typeface="AR YankaiGB Heavy" panose="03000900000000000000" pitchFamily="66" charset="-122"/>
            </a:endParaRPr>
          </a:p>
          <a:p>
            <a:endParaRPr kumimoji="1" lang="zh-CN" altLang="en-US" sz="1400" dirty="0">
              <a:solidFill>
                <a:schemeClr val="bg1">
                  <a:lumMod val="95000"/>
                </a:schemeClr>
              </a:solidFill>
              <a:ea typeface="AR YankaiGB Heavy" panose="03000900000000000000" pitchFamily="66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EB99162-FB03-A049-A83B-BEDA2FE44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611" y="1459920"/>
            <a:ext cx="3396207" cy="226060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5A4ACFD2-1F8B-D74D-918D-B8C34D2417F1}"/>
              </a:ext>
            </a:extLst>
          </p:cNvPr>
          <p:cNvSpPr/>
          <p:nvPr/>
        </p:nvSpPr>
        <p:spPr>
          <a:xfrm>
            <a:off x="1035965" y="3969885"/>
            <a:ext cx="21663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bg1">
                    <a:lumMod val="95000"/>
                  </a:schemeClr>
                </a:solidFill>
                <a:ea typeface="AR YankaiGB Heavy" panose="03000900000000000000" pitchFamily="66" charset="-122"/>
              </a:rPr>
              <a:t>繁殖细菌场所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AEA2C26-957D-664B-BFFB-31DC4F0314F8}"/>
              </a:ext>
            </a:extLst>
          </p:cNvPr>
          <p:cNvSpPr/>
          <p:nvPr/>
        </p:nvSpPr>
        <p:spPr>
          <a:xfrm>
            <a:off x="5067408" y="3969885"/>
            <a:ext cx="21663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bg1">
                    <a:lumMod val="95000"/>
                  </a:schemeClr>
                </a:solidFill>
                <a:ea typeface="AR YankaiGB Heavy" panose="03000900000000000000" pitchFamily="66" charset="-122"/>
              </a:rPr>
              <a:t>病菌传染问题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2B35307-EC19-B345-8D49-3269EB8553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02"/>
          <a:stretch/>
        </p:blipFill>
        <p:spPr>
          <a:xfrm>
            <a:off x="510773" y="1459920"/>
            <a:ext cx="3791838" cy="2262158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0BD0EE72-3163-F646-8E3D-F14F42BAF4DE}"/>
              </a:ext>
            </a:extLst>
          </p:cNvPr>
          <p:cNvSpPr/>
          <p:nvPr/>
        </p:nvSpPr>
        <p:spPr>
          <a:xfrm>
            <a:off x="795382" y="4677708"/>
            <a:ext cx="30509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400" dirty="0">
                <a:solidFill>
                  <a:schemeClr val="bg1">
                    <a:lumMod val="95000"/>
                  </a:schemeClr>
                </a:solidFill>
                <a:ea typeface="AR YankaiGB Heavy" panose="03000900000000000000" pitchFamily="66" charset="-122"/>
              </a:rPr>
              <a:t>美国纽约大学菲利普尔诺博士指出，如果在马桶盖打开时冲水，马桶内的瞬间气旋最高可以将病菌和微生物带到</a:t>
            </a:r>
            <a:r>
              <a:rPr kumimoji="1" lang="en-US" altLang="zh-CN" sz="1400" dirty="0">
                <a:solidFill>
                  <a:schemeClr val="bg1">
                    <a:lumMod val="95000"/>
                  </a:schemeClr>
                </a:solidFill>
                <a:ea typeface="AR YankaiGB Heavy" panose="03000900000000000000" pitchFamily="66" charset="-122"/>
              </a:rPr>
              <a:t>6</a:t>
            </a:r>
            <a:r>
              <a:rPr kumimoji="1" lang="zh-CN" altLang="en-US" sz="1400" dirty="0">
                <a:solidFill>
                  <a:schemeClr val="bg1">
                    <a:lumMod val="95000"/>
                  </a:schemeClr>
                </a:solidFill>
                <a:ea typeface="AR YankaiGB Heavy" panose="03000900000000000000" pitchFamily="66" charset="-122"/>
              </a:rPr>
              <a:t>米高的空中，并悬浮在空气中长达几小时，这些看不见的水珠会携带病菌，落到周围的墙壁和物品上。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F3C43E6-1144-4147-A2EF-1C29802708FE}"/>
              </a:ext>
            </a:extLst>
          </p:cNvPr>
          <p:cNvSpPr/>
          <p:nvPr/>
        </p:nvSpPr>
        <p:spPr>
          <a:xfrm>
            <a:off x="8539240" y="4691675"/>
            <a:ext cx="305094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400" dirty="0">
                <a:solidFill>
                  <a:schemeClr val="bg1">
                    <a:lumMod val="95000"/>
                  </a:schemeClr>
                </a:solidFill>
                <a:ea typeface="AR YankaiGB Heavy" panose="03000900000000000000" pitchFamily="66" charset="-122"/>
              </a:rPr>
              <a:t>公共卫生间是被很多人使用的场所，根据世界厕所组织统计，人一年内，去洗手间的次数达到了</a:t>
            </a:r>
            <a:r>
              <a:rPr kumimoji="1" lang="en-US" altLang="zh-CN" sz="1400" dirty="0">
                <a:solidFill>
                  <a:schemeClr val="bg1">
                    <a:lumMod val="95000"/>
                  </a:schemeClr>
                </a:solidFill>
                <a:ea typeface="AR YankaiGB Heavy" panose="03000900000000000000" pitchFamily="66" charset="-122"/>
              </a:rPr>
              <a:t>2500</a:t>
            </a:r>
            <a:r>
              <a:rPr kumimoji="1" lang="zh-CN" altLang="en-US" sz="1400" dirty="0">
                <a:solidFill>
                  <a:schemeClr val="bg1">
                    <a:lumMod val="95000"/>
                  </a:schemeClr>
                </a:solidFill>
                <a:ea typeface="AR YankaiGB Heavy" panose="03000900000000000000" pitchFamily="66" charset="-122"/>
              </a:rPr>
              <a:t>次公共卫生间厕是人流量很大的场所，而手部与按钮的直接接触都会积累成为量级的感染源，无论是细菌还是病毒，这种看不见的信息往往被忽视。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75009A4-CE1D-0A41-803A-382D3E3EA293}"/>
              </a:ext>
            </a:extLst>
          </p:cNvPr>
          <p:cNvSpPr/>
          <p:nvPr/>
        </p:nvSpPr>
        <p:spPr>
          <a:xfrm>
            <a:off x="8797511" y="3975265"/>
            <a:ext cx="21663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bg1">
                    <a:lumMod val="95000"/>
                  </a:schemeClr>
                </a:solidFill>
                <a:ea typeface="AR YankaiGB Heavy" panose="03000900000000000000" pitchFamily="66" charset="-122"/>
              </a:rPr>
              <a:t>高频手部接触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CD24EFF-3333-C046-B539-1ABAD5477A6C}"/>
              </a:ext>
            </a:extLst>
          </p:cNvPr>
          <p:cNvSpPr txBox="1">
            <a:spLocks/>
          </p:cNvSpPr>
          <p:nvPr/>
        </p:nvSpPr>
        <p:spPr>
          <a:xfrm>
            <a:off x="1246049" y="517845"/>
            <a:ext cx="9699902" cy="528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F6D88F"/>
                </a:solidFill>
                <a:ea typeface="张海山锐线体简" panose="02000000000000000000" pitchFamily="2" charset="-122"/>
              </a:rPr>
              <a:t>市场需求</a:t>
            </a:r>
            <a:endParaRPr lang="en-US" sz="3600" b="1" dirty="0">
              <a:solidFill>
                <a:srgbClr val="F6D88F"/>
              </a:solidFill>
              <a:ea typeface="张海山锐线体简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732251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FB3376B-CB14-3140-AD94-945474A79B5E}"/>
              </a:ext>
            </a:extLst>
          </p:cNvPr>
          <p:cNvSpPr txBox="1">
            <a:spLocks/>
          </p:cNvSpPr>
          <p:nvPr/>
        </p:nvSpPr>
        <p:spPr>
          <a:xfrm>
            <a:off x="1246049" y="517845"/>
            <a:ext cx="9699902" cy="528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F6D88F"/>
                </a:solidFill>
                <a:ea typeface="张海山锐线体简" panose="02000000000000000000" pitchFamily="2" charset="-122"/>
              </a:rPr>
              <a:t>市场需求</a:t>
            </a:r>
            <a:endParaRPr lang="en-US" sz="3600" b="1" dirty="0">
              <a:solidFill>
                <a:srgbClr val="F6D88F"/>
              </a:solidFill>
              <a:ea typeface="张海山锐线体简" panose="02000000000000000000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38175E-DDDF-434B-BEE7-2DD0EF21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229" y="2005262"/>
            <a:ext cx="8564518" cy="447631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D9E96D2-1AE2-CC47-B2E5-9B1B9E9F9EF6}"/>
              </a:ext>
            </a:extLst>
          </p:cNvPr>
          <p:cNvSpPr/>
          <p:nvPr/>
        </p:nvSpPr>
        <p:spPr>
          <a:xfrm>
            <a:off x="1777229" y="1270922"/>
            <a:ext cx="85270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25000"/>
                    <a:lumOff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数据显示，</a:t>
            </a:r>
            <a:r>
              <a:rPr lang="en-US" altLang="zh-CN" dirty="0">
                <a:solidFill>
                  <a:schemeClr val="tx1">
                    <a:lumMod val="25000"/>
                    <a:lumOff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2015</a:t>
            </a:r>
            <a:r>
              <a:rPr lang="zh-CN" altLang="en-US" dirty="0">
                <a:solidFill>
                  <a:schemeClr val="tx1">
                    <a:lumMod val="25000"/>
                    <a:lumOff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年，全国公共厕所数量为</a:t>
            </a:r>
            <a:r>
              <a:rPr lang="en-US" altLang="zh-CN" dirty="0">
                <a:solidFill>
                  <a:schemeClr val="tx1">
                    <a:lumMod val="25000"/>
                    <a:lumOff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12.6</a:t>
            </a:r>
            <a:r>
              <a:rPr lang="zh-CN" altLang="en-US" dirty="0">
                <a:solidFill>
                  <a:schemeClr val="tx1">
                    <a:lumMod val="25000"/>
                    <a:lumOff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万座，较</a:t>
            </a:r>
            <a:r>
              <a:rPr lang="en-US" altLang="zh-CN" dirty="0">
                <a:solidFill>
                  <a:schemeClr val="tx1">
                    <a:lumMod val="25000"/>
                    <a:lumOff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2014</a:t>
            </a:r>
            <a:r>
              <a:rPr lang="zh-CN" altLang="en-US" dirty="0">
                <a:solidFill>
                  <a:schemeClr val="tx1">
                    <a:lumMod val="25000"/>
                    <a:lumOff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年新增了</a:t>
            </a:r>
            <a:r>
              <a:rPr lang="en-US" altLang="zh-CN" dirty="0">
                <a:solidFill>
                  <a:schemeClr val="tx1">
                    <a:lumMod val="25000"/>
                    <a:lumOff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2000</a:t>
            </a:r>
            <a:r>
              <a:rPr lang="zh-CN" altLang="en-US" dirty="0">
                <a:solidFill>
                  <a:schemeClr val="tx1">
                    <a:lumMod val="25000"/>
                    <a:lumOff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座，较</a:t>
            </a:r>
            <a:r>
              <a:rPr lang="en-US" altLang="zh-CN" dirty="0">
                <a:solidFill>
                  <a:schemeClr val="tx1">
                    <a:lumMod val="25000"/>
                    <a:lumOff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2006</a:t>
            </a:r>
            <a:r>
              <a:rPr lang="zh-CN" altLang="en-US" dirty="0">
                <a:solidFill>
                  <a:schemeClr val="tx1">
                    <a:lumMod val="25000"/>
                    <a:lumOff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年增加了月</a:t>
            </a:r>
            <a:r>
              <a:rPr lang="en-US" altLang="zh-CN" dirty="0">
                <a:solidFill>
                  <a:schemeClr val="tx1">
                    <a:lumMod val="25000"/>
                    <a:lumOff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25000"/>
                    <a:lumOff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万座。</a:t>
            </a:r>
            <a:endParaRPr lang="zh-CN" altLang="en-US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47263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28BD82-5977-413D-9DCE-17B3B7CF42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A_库_矩形 5">
            <a:extLst>
              <a:ext uri="{FF2B5EF4-FFF2-40B4-BE49-F238E27FC236}">
                <a16:creationId xmlns:a16="http://schemas.microsoft.com/office/drawing/2014/main" id="{4044ABB0-A946-4F03-8C8B-6350D40BEF1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62663" y="1371601"/>
            <a:ext cx="4066674" cy="3621505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库_文本框 6">
            <a:extLst>
              <a:ext uri="{FF2B5EF4-FFF2-40B4-BE49-F238E27FC236}">
                <a16:creationId xmlns:a16="http://schemas.microsoft.com/office/drawing/2014/main" id="{AEADC0BD-0A14-4917-A009-6041EBA0D3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88602" y="1872585"/>
            <a:ext cx="20794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FIVE</a:t>
            </a:r>
            <a:endParaRPr lang="zh-CN" altLang="en-US" sz="7200" dirty="0">
              <a:solidFill>
                <a:srgbClr val="F6D88F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cxnSp>
        <p:nvCxnSpPr>
          <p:cNvPr id="9" name="PA_库_直接连接符 8">
            <a:extLst>
              <a:ext uri="{FF2B5EF4-FFF2-40B4-BE49-F238E27FC236}">
                <a16:creationId xmlns:a16="http://schemas.microsoft.com/office/drawing/2014/main" id="{BDF608AB-9D1C-4794-8DA5-7D484DDDAEE9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4236729" y="2895269"/>
            <a:ext cx="2093494" cy="0"/>
          </a:xfrm>
          <a:prstGeom prst="line">
            <a:avLst/>
          </a:prstGeom>
          <a:ln>
            <a:solidFill>
              <a:srgbClr val="F6D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A_库_直接连接符 12">
            <a:extLst>
              <a:ext uri="{FF2B5EF4-FFF2-40B4-BE49-F238E27FC236}">
                <a16:creationId xmlns:a16="http://schemas.microsoft.com/office/drawing/2014/main" id="{5A66BCB0-EA57-40C8-9069-02A534465A72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4222613" y="3300332"/>
            <a:ext cx="2093494" cy="0"/>
          </a:xfrm>
          <a:prstGeom prst="line">
            <a:avLst/>
          </a:prstGeom>
          <a:ln>
            <a:solidFill>
              <a:srgbClr val="F6D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_库_等腰三角形 10">
            <a:extLst>
              <a:ext uri="{FF2B5EF4-FFF2-40B4-BE49-F238E27FC236}">
                <a16:creationId xmlns:a16="http://schemas.microsoft.com/office/drawing/2014/main" id="{5376D18F-7D90-4C77-864A-DAA7C76F29A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0800000">
            <a:off x="7400296" y="1916375"/>
            <a:ext cx="351809" cy="303283"/>
          </a:xfrm>
          <a:prstGeom prst="triangle">
            <a:avLst/>
          </a:prstGeom>
          <a:solidFill>
            <a:srgbClr val="CAB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9C4878C-5D5A-4412-8A6C-D671702352BD}"/>
              </a:ext>
            </a:extLst>
          </p:cNvPr>
          <p:cNvSpPr txBox="1"/>
          <p:nvPr/>
        </p:nvSpPr>
        <p:spPr>
          <a:xfrm>
            <a:off x="4097464" y="3529873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6000" dirty="0">
                <a:ln w="0"/>
                <a:solidFill>
                  <a:srgbClr val="F6D88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rPr>
              <a:t>商业模式</a:t>
            </a:r>
            <a:endParaRPr lang="en-US" altLang="zh-CN" sz="6000" dirty="0">
              <a:ln w="0"/>
              <a:solidFill>
                <a:srgbClr val="F6D88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  <a:cs typeface="Roboto Light" charset="0"/>
            </a:endParaRPr>
          </a:p>
        </p:txBody>
      </p:sp>
      <p:cxnSp>
        <p:nvCxnSpPr>
          <p:cNvPr id="3" name="PA_库_直接连接符 2">
            <a:extLst>
              <a:ext uri="{FF2B5EF4-FFF2-40B4-BE49-F238E27FC236}">
                <a16:creationId xmlns:a16="http://schemas.microsoft.com/office/drawing/2014/main" id="{5B5C6821-081C-42E5-9284-C00E71AA52A1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>
            <a:off x="8154895" y="1939979"/>
            <a:ext cx="1395663" cy="893691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PA_库_直接连接符 17">
            <a:extLst>
              <a:ext uri="{FF2B5EF4-FFF2-40B4-BE49-F238E27FC236}">
                <a16:creationId xmlns:a16="http://schemas.microsoft.com/office/drawing/2014/main" id="{09E2804C-3179-471C-AD9B-7887DC1E9478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 flipH="1">
            <a:off x="7805439" y="2305852"/>
            <a:ext cx="606502" cy="388365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PA_库_直接连接符 18">
            <a:extLst>
              <a:ext uri="{FF2B5EF4-FFF2-40B4-BE49-F238E27FC236}">
                <a16:creationId xmlns:a16="http://schemas.microsoft.com/office/drawing/2014/main" id="{BE7CD9FB-AA03-4076-8FE8-DD1DABADA461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H="1">
            <a:off x="9229959" y="1937408"/>
            <a:ext cx="881569" cy="56450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PA_库_直接连接符 19">
            <a:extLst>
              <a:ext uri="{FF2B5EF4-FFF2-40B4-BE49-F238E27FC236}">
                <a16:creationId xmlns:a16="http://schemas.microsoft.com/office/drawing/2014/main" id="{9489A3BC-5B77-4FB9-BF64-B75C27638F1C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 flipH="1">
            <a:off x="9172845" y="1367454"/>
            <a:ext cx="576673" cy="369264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PA_库_直接连接符 20">
            <a:extLst>
              <a:ext uri="{FF2B5EF4-FFF2-40B4-BE49-F238E27FC236}">
                <a16:creationId xmlns:a16="http://schemas.microsoft.com/office/drawing/2014/main" id="{AD319E05-9D81-425B-9D24-ADCF1A542B1A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H="1">
            <a:off x="8998735" y="2702598"/>
            <a:ext cx="462447" cy="296122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474429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ECBCB949-F20C-AD40-9064-0DDC81806B0F}"/>
              </a:ext>
            </a:extLst>
          </p:cNvPr>
          <p:cNvSpPr txBox="1">
            <a:spLocks/>
          </p:cNvSpPr>
          <p:nvPr/>
        </p:nvSpPr>
        <p:spPr>
          <a:xfrm>
            <a:off x="1246049" y="316368"/>
            <a:ext cx="9699902" cy="528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F6D88F"/>
                </a:solidFill>
                <a:ea typeface="张海山锐线体简" panose="02000000000000000000" pitchFamily="2" charset="-122"/>
              </a:rPr>
              <a:t>商业模式</a:t>
            </a:r>
            <a:endParaRPr lang="en-US" sz="3600" b="1" dirty="0">
              <a:solidFill>
                <a:srgbClr val="F6D88F"/>
              </a:solidFill>
              <a:ea typeface="张海山锐线体简" panose="02000000000000000000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59D3E63-56AB-6241-8061-DDAB738B78D6}"/>
              </a:ext>
            </a:extLst>
          </p:cNvPr>
          <p:cNvSpPr/>
          <p:nvPr/>
        </p:nvSpPr>
        <p:spPr>
          <a:xfrm>
            <a:off x="802105" y="1543919"/>
            <a:ext cx="1058778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1</a:t>
            </a:r>
            <a:r>
              <a:rPr lang="zh-CN" altLang="en-US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、营销模式 </a:t>
            </a:r>
            <a:endParaRPr lang="en-US" altLang="zh-CN" sz="2400" b="1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endParaRPr lang="zh-CN" altLang="en-US" sz="2400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r>
              <a:rPr lang="zh-CN" altLang="en-US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      线上通过现有的流量平台宣传营销；线下通过成功案例进行体验式营销。</a:t>
            </a:r>
            <a:endParaRPr lang="en-US" altLang="zh-CN" sz="2400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CN" sz="2400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CN" sz="2400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zh-CN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2</a:t>
            </a:r>
            <a:r>
              <a:rPr lang="zh-CN" altLang="en-US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、生产模式</a:t>
            </a:r>
            <a:endParaRPr lang="en-US" altLang="zh-CN" sz="2400" b="1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CN" sz="2400" b="1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r>
              <a:rPr lang="zh-CN" altLang="en-US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      </a:t>
            </a:r>
            <a:r>
              <a:rPr lang="zh-CN" altLang="en-US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申请专利后，预计将通过外包进行生产。后续预计和更加完善的洗手间设备进行展开合作生产。</a:t>
            </a:r>
            <a:endParaRPr lang="en-US" altLang="zh-CN" sz="2400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endParaRPr lang="zh-CN" altLang="en-US" sz="2400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endParaRPr lang="zh-CN" altLang="en-US" sz="2400" b="0" i="0" dirty="0">
              <a:solidFill>
                <a:schemeClr val="tx1">
                  <a:lumMod val="25000"/>
                  <a:lumOff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01626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ECBCB949-F20C-AD40-9064-0DDC81806B0F}"/>
              </a:ext>
            </a:extLst>
          </p:cNvPr>
          <p:cNvSpPr txBox="1">
            <a:spLocks/>
          </p:cNvSpPr>
          <p:nvPr/>
        </p:nvSpPr>
        <p:spPr>
          <a:xfrm>
            <a:off x="1246049" y="316368"/>
            <a:ext cx="9699902" cy="528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F6D88F"/>
                </a:solidFill>
                <a:ea typeface="张海山锐线体简" panose="02000000000000000000" pitchFamily="2" charset="-122"/>
              </a:rPr>
              <a:t>商业模式</a:t>
            </a:r>
            <a:endParaRPr lang="en-US" sz="3600" b="1" dirty="0">
              <a:solidFill>
                <a:srgbClr val="F6D88F"/>
              </a:solidFill>
              <a:ea typeface="张海山锐线体简" panose="02000000000000000000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59D3E63-56AB-6241-8061-DDAB738B78D6}"/>
              </a:ext>
            </a:extLst>
          </p:cNvPr>
          <p:cNvSpPr/>
          <p:nvPr/>
        </p:nvSpPr>
        <p:spPr>
          <a:xfrm>
            <a:off x="802105" y="1543919"/>
            <a:ext cx="1014384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3</a:t>
            </a:r>
            <a:r>
              <a:rPr lang="zh-CN" altLang="en-US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、盈利模式 </a:t>
            </a:r>
            <a:endParaRPr lang="en-US" altLang="zh-CN" sz="2400" b="1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endParaRPr lang="zh-CN" altLang="en-US" sz="2400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r>
              <a:rPr lang="zh-CN" altLang="en-US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）产品销售盈利</a:t>
            </a:r>
            <a:endParaRPr lang="en-US" altLang="zh-CN" sz="2400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CN" sz="2400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r>
              <a:rPr lang="zh-CN" altLang="en-US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         通过对于专利产品的销售进行盈利。</a:t>
            </a:r>
            <a:endParaRPr lang="en-US" altLang="zh-CN" sz="2400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CN" sz="2400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r>
              <a:rPr lang="zh-CN" altLang="en-US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2</a:t>
            </a:r>
            <a:r>
              <a:rPr lang="zh-CN" altLang="en-US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）模块选配盈利</a:t>
            </a:r>
            <a:endParaRPr lang="en-US" altLang="zh-CN" sz="2400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CN" sz="2400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r>
              <a:rPr lang="zh-CN" altLang="en-US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          基于模块选配的自由度进行盈利。</a:t>
            </a:r>
            <a:endParaRPr lang="en-US" altLang="zh-CN" sz="2400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CN" sz="2400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r>
              <a:rPr lang="zh-CN" altLang="en-US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3</a:t>
            </a:r>
            <a:r>
              <a:rPr lang="zh-CN" altLang="en-US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）用户定制盈利</a:t>
            </a:r>
            <a:endParaRPr lang="en-US" altLang="zh-CN" sz="2400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CN" sz="2400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r>
              <a:rPr lang="zh-CN" altLang="en-US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          支持用户定制手势交互方式及产品外观设计进行盈利。</a:t>
            </a:r>
          </a:p>
        </p:txBody>
      </p:sp>
    </p:spTree>
    <p:extLst>
      <p:ext uri="{BB962C8B-B14F-4D97-AF65-F5344CB8AC3E}">
        <p14:creationId xmlns:p14="http://schemas.microsoft.com/office/powerpoint/2010/main" val="21290079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28BD82-5977-413D-9DCE-17B3B7CF42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A_库_矩形 5">
            <a:extLst>
              <a:ext uri="{FF2B5EF4-FFF2-40B4-BE49-F238E27FC236}">
                <a16:creationId xmlns:a16="http://schemas.microsoft.com/office/drawing/2014/main" id="{4044ABB0-A946-4F03-8C8B-6350D40BEF1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62663" y="1371601"/>
            <a:ext cx="4066674" cy="3621505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库_文本框 6">
            <a:extLst>
              <a:ext uri="{FF2B5EF4-FFF2-40B4-BE49-F238E27FC236}">
                <a16:creationId xmlns:a16="http://schemas.microsoft.com/office/drawing/2014/main" id="{AEADC0BD-0A14-4917-A009-6041EBA0D3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88602" y="1872585"/>
            <a:ext cx="15840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SIX</a:t>
            </a:r>
            <a:endParaRPr lang="zh-CN" altLang="en-US" sz="7200" dirty="0">
              <a:solidFill>
                <a:srgbClr val="F6D88F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cxnSp>
        <p:nvCxnSpPr>
          <p:cNvPr id="9" name="PA_库_直接连接符 8">
            <a:extLst>
              <a:ext uri="{FF2B5EF4-FFF2-40B4-BE49-F238E27FC236}">
                <a16:creationId xmlns:a16="http://schemas.microsoft.com/office/drawing/2014/main" id="{BDF608AB-9D1C-4794-8DA5-7D484DDDAEE9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4236729" y="2895269"/>
            <a:ext cx="2093494" cy="0"/>
          </a:xfrm>
          <a:prstGeom prst="line">
            <a:avLst/>
          </a:prstGeom>
          <a:ln>
            <a:solidFill>
              <a:srgbClr val="F6D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A_库_直接连接符 12">
            <a:extLst>
              <a:ext uri="{FF2B5EF4-FFF2-40B4-BE49-F238E27FC236}">
                <a16:creationId xmlns:a16="http://schemas.microsoft.com/office/drawing/2014/main" id="{5A66BCB0-EA57-40C8-9069-02A534465A72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4222613" y="3300332"/>
            <a:ext cx="2093494" cy="0"/>
          </a:xfrm>
          <a:prstGeom prst="line">
            <a:avLst/>
          </a:prstGeom>
          <a:ln>
            <a:solidFill>
              <a:srgbClr val="F6D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_库_等腰三角形 10">
            <a:extLst>
              <a:ext uri="{FF2B5EF4-FFF2-40B4-BE49-F238E27FC236}">
                <a16:creationId xmlns:a16="http://schemas.microsoft.com/office/drawing/2014/main" id="{5376D18F-7D90-4C77-864A-DAA7C76F29A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0800000">
            <a:off x="7400296" y="1916375"/>
            <a:ext cx="351809" cy="303283"/>
          </a:xfrm>
          <a:prstGeom prst="triangle">
            <a:avLst/>
          </a:prstGeom>
          <a:solidFill>
            <a:srgbClr val="CAB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9C4878C-5D5A-4412-8A6C-D671702352BD}"/>
              </a:ext>
            </a:extLst>
          </p:cNvPr>
          <p:cNvSpPr txBox="1"/>
          <p:nvPr/>
        </p:nvSpPr>
        <p:spPr>
          <a:xfrm>
            <a:off x="4097464" y="3529873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6000" dirty="0">
                <a:ln w="0"/>
                <a:solidFill>
                  <a:srgbClr val="F6D88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rPr>
              <a:t>未来可能</a:t>
            </a:r>
            <a:endParaRPr lang="en-US" altLang="zh-CN" sz="6000" dirty="0">
              <a:ln w="0"/>
              <a:solidFill>
                <a:srgbClr val="F6D88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  <a:cs typeface="Roboto Light" charset="0"/>
            </a:endParaRPr>
          </a:p>
        </p:txBody>
      </p:sp>
      <p:cxnSp>
        <p:nvCxnSpPr>
          <p:cNvPr id="3" name="PA_库_直接连接符 2">
            <a:extLst>
              <a:ext uri="{FF2B5EF4-FFF2-40B4-BE49-F238E27FC236}">
                <a16:creationId xmlns:a16="http://schemas.microsoft.com/office/drawing/2014/main" id="{5B5C6821-081C-42E5-9284-C00E71AA52A1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>
            <a:off x="8154895" y="1939979"/>
            <a:ext cx="1395663" cy="893691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PA_库_直接连接符 17">
            <a:extLst>
              <a:ext uri="{FF2B5EF4-FFF2-40B4-BE49-F238E27FC236}">
                <a16:creationId xmlns:a16="http://schemas.microsoft.com/office/drawing/2014/main" id="{09E2804C-3179-471C-AD9B-7887DC1E9478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 flipH="1">
            <a:off x="7805439" y="2305852"/>
            <a:ext cx="606502" cy="388365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PA_库_直接连接符 18">
            <a:extLst>
              <a:ext uri="{FF2B5EF4-FFF2-40B4-BE49-F238E27FC236}">
                <a16:creationId xmlns:a16="http://schemas.microsoft.com/office/drawing/2014/main" id="{BE7CD9FB-AA03-4076-8FE8-DD1DABADA461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H="1">
            <a:off x="9229959" y="1937408"/>
            <a:ext cx="881569" cy="56450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PA_库_直接连接符 19">
            <a:extLst>
              <a:ext uri="{FF2B5EF4-FFF2-40B4-BE49-F238E27FC236}">
                <a16:creationId xmlns:a16="http://schemas.microsoft.com/office/drawing/2014/main" id="{9489A3BC-5B77-4FB9-BF64-B75C27638F1C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 flipH="1">
            <a:off x="9172845" y="1367454"/>
            <a:ext cx="576673" cy="369264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PA_库_直接连接符 20">
            <a:extLst>
              <a:ext uri="{FF2B5EF4-FFF2-40B4-BE49-F238E27FC236}">
                <a16:creationId xmlns:a16="http://schemas.microsoft.com/office/drawing/2014/main" id="{AD319E05-9D81-425B-9D24-ADCF1A542B1A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H="1">
            <a:off x="8998735" y="2702598"/>
            <a:ext cx="462447" cy="296122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6233708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ECBCB949-F20C-AD40-9064-0DDC81806B0F}"/>
              </a:ext>
            </a:extLst>
          </p:cNvPr>
          <p:cNvSpPr txBox="1">
            <a:spLocks/>
          </p:cNvSpPr>
          <p:nvPr/>
        </p:nvSpPr>
        <p:spPr>
          <a:xfrm>
            <a:off x="1246049" y="316368"/>
            <a:ext cx="9699902" cy="528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F6D88F"/>
                </a:solidFill>
                <a:ea typeface="张海山锐线体简" panose="02000000000000000000" pitchFamily="2" charset="-122"/>
              </a:rPr>
              <a:t>未来可能</a:t>
            </a:r>
            <a:endParaRPr lang="en-US" sz="3600" b="1" dirty="0">
              <a:solidFill>
                <a:srgbClr val="F6D88F"/>
              </a:solidFill>
              <a:ea typeface="张海山锐线体简" panose="02000000000000000000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59D3E63-56AB-6241-8061-DDAB738B78D6}"/>
              </a:ext>
            </a:extLst>
          </p:cNvPr>
          <p:cNvSpPr/>
          <p:nvPr/>
        </p:nvSpPr>
        <p:spPr>
          <a:xfrm>
            <a:off x="802105" y="1543919"/>
            <a:ext cx="1014384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zh-CN" altLang="en-US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打造基于交互的未来</a:t>
            </a:r>
            <a:endParaRPr lang="en-US" altLang="zh-CN" sz="2400" b="1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endParaRPr lang="en-US" altLang="zh-CN" sz="2400" b="1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zh-CN" altLang="en-US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全新社交模式</a:t>
            </a:r>
            <a:endParaRPr lang="en-US" altLang="zh-CN" sz="2400" b="1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pPr marL="800100" lvl="1" indent="-342900">
              <a:buFontTx/>
              <a:buChar char="-"/>
            </a:pPr>
            <a:endParaRPr lang="en-US" altLang="zh-CN" sz="2400" b="1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zh-CN" altLang="en-US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实体互动设备</a:t>
            </a:r>
            <a:endParaRPr lang="en-US" altLang="zh-CN" sz="2400" b="1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pPr marL="800100" lvl="1" indent="-342900">
              <a:buFontTx/>
              <a:buChar char="-"/>
            </a:pPr>
            <a:endParaRPr lang="en-US" altLang="zh-CN" sz="2400" b="1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zh-CN" altLang="en-US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新奇交互体验</a:t>
            </a:r>
            <a:endParaRPr lang="en-US" altLang="zh-CN" sz="2400" b="1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pPr marL="800100" lvl="1" indent="-342900">
              <a:buFontTx/>
              <a:buChar char="-"/>
            </a:pPr>
            <a:endParaRPr lang="en-US" altLang="zh-CN" sz="2400" b="1" dirty="0">
              <a:solidFill>
                <a:schemeClr val="tx1">
                  <a:lumMod val="25000"/>
                  <a:lumOff val="75000"/>
                </a:schemeClr>
              </a:solidFill>
              <a:latin typeface="arial" panose="020B0604020202020204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en-US" altLang="zh-CN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more</a:t>
            </a:r>
            <a:r>
              <a:rPr lang="zh-CN" altLang="en-US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1BA5CB-E8DD-294A-AC7B-4F0769636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09" r="513" b="11111"/>
          <a:stretch/>
        </p:blipFill>
        <p:spPr>
          <a:xfrm>
            <a:off x="7108127" y="1122947"/>
            <a:ext cx="3837824" cy="495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6515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28BD82-5977-413D-9DCE-17B3B7CF42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A_库_矩形 5">
            <a:extLst>
              <a:ext uri="{FF2B5EF4-FFF2-40B4-BE49-F238E27FC236}">
                <a16:creationId xmlns:a16="http://schemas.microsoft.com/office/drawing/2014/main" id="{4044ABB0-A946-4F03-8C8B-6350D40BEF1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211156" y="1618247"/>
            <a:ext cx="4066674" cy="3621505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PA_库_直接连接符 8">
            <a:extLst>
              <a:ext uri="{FF2B5EF4-FFF2-40B4-BE49-F238E27FC236}">
                <a16:creationId xmlns:a16="http://schemas.microsoft.com/office/drawing/2014/main" id="{BDF608AB-9D1C-4794-8DA5-7D484DDDAEE9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7640053" y="2737183"/>
            <a:ext cx="2093494" cy="0"/>
          </a:xfrm>
          <a:prstGeom prst="line">
            <a:avLst/>
          </a:prstGeom>
          <a:ln>
            <a:solidFill>
              <a:srgbClr val="F6D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_库_等腰三角形 10">
            <a:extLst>
              <a:ext uri="{FF2B5EF4-FFF2-40B4-BE49-F238E27FC236}">
                <a16:creationId xmlns:a16="http://schemas.microsoft.com/office/drawing/2014/main" id="{5376D18F-7D90-4C77-864A-DAA7C76F29A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0800000">
            <a:off x="10548789" y="2163021"/>
            <a:ext cx="351809" cy="303283"/>
          </a:xfrm>
          <a:prstGeom prst="triangle">
            <a:avLst/>
          </a:prstGeom>
          <a:solidFill>
            <a:srgbClr val="CAB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库_文本框 14">
            <a:extLst>
              <a:ext uri="{FF2B5EF4-FFF2-40B4-BE49-F238E27FC236}">
                <a16:creationId xmlns:a16="http://schemas.microsoft.com/office/drawing/2014/main" id="{29C4878C-5D5A-4412-8A6C-D671702352B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305500" y="2828834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谢谢大家</a:t>
            </a:r>
          </a:p>
        </p:txBody>
      </p:sp>
      <p:sp>
        <p:nvSpPr>
          <p:cNvPr id="12" name="PA_库_文本框 15">
            <a:extLst>
              <a:ext uri="{FF2B5EF4-FFF2-40B4-BE49-F238E27FC236}">
                <a16:creationId xmlns:a16="http://schemas.microsoft.com/office/drawing/2014/main" id="{3ED603BE-0B20-7246-9D7B-0499127FE4D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226146" y="4777746"/>
            <a:ext cx="4158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G2</a:t>
            </a:r>
            <a:r>
              <a:rPr lang="zh-CN" altLang="en-US" sz="16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   张庭梁 高明月 王冰妮 王紫伊 曾映芬</a:t>
            </a:r>
          </a:p>
        </p:txBody>
      </p:sp>
    </p:spTree>
    <p:extLst>
      <p:ext uri="{BB962C8B-B14F-4D97-AF65-F5344CB8AC3E}">
        <p14:creationId xmlns:p14="http://schemas.microsoft.com/office/powerpoint/2010/main" val="3976539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992EA5-B0E5-45E5-93F7-B7D5AAEF2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87ACD371-428A-44DF-9D56-9D0933FF9FFB}"/>
              </a:ext>
            </a:extLst>
          </p:cNvPr>
          <p:cNvGrpSpPr/>
          <p:nvPr/>
        </p:nvGrpSpPr>
        <p:grpSpPr>
          <a:xfrm>
            <a:off x="8315232" y="1486348"/>
            <a:ext cx="2916441" cy="3621505"/>
            <a:chOff x="8291364" y="1311444"/>
            <a:chExt cx="2916441" cy="362150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5CC0E2D-6DBA-470E-8833-E843A56217FD}"/>
                </a:ext>
              </a:extLst>
            </p:cNvPr>
            <p:cNvSpPr/>
            <p:nvPr/>
          </p:nvSpPr>
          <p:spPr>
            <a:xfrm>
              <a:off x="8330094" y="1311444"/>
              <a:ext cx="2877711" cy="3621505"/>
            </a:xfrm>
            <a:prstGeom prst="rect">
              <a:avLst/>
            </a:prstGeom>
            <a:noFill/>
            <a:ln>
              <a:gradFill flip="none" rotWithShape="1">
                <a:gsLst>
                  <a:gs pos="0">
                    <a:srgbClr val="AB442C"/>
                  </a:gs>
                  <a:gs pos="39000">
                    <a:srgbClr val="E5BE8B"/>
                  </a:gs>
                  <a:gs pos="69000">
                    <a:srgbClr val="90316F"/>
                  </a:gs>
                  <a:gs pos="100000">
                    <a:srgbClr val="2B8F9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6131D655-40BD-41AE-85DA-281B931B693E}"/>
                </a:ext>
              </a:extLst>
            </p:cNvPr>
            <p:cNvCxnSpPr/>
            <p:nvPr/>
          </p:nvCxnSpPr>
          <p:spPr>
            <a:xfrm>
              <a:off x="8758991" y="2430380"/>
              <a:ext cx="2093494" cy="0"/>
            </a:xfrm>
            <a:prstGeom prst="line">
              <a:avLst/>
            </a:prstGeom>
            <a:ln>
              <a:solidFill>
                <a:srgbClr val="F6D8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592C578-AE95-4E23-8B1D-67968CB0AA49}"/>
                </a:ext>
              </a:extLst>
            </p:cNvPr>
            <p:cNvCxnSpPr/>
            <p:nvPr/>
          </p:nvCxnSpPr>
          <p:spPr>
            <a:xfrm>
              <a:off x="8744875" y="2835443"/>
              <a:ext cx="2093494" cy="0"/>
            </a:xfrm>
            <a:prstGeom prst="line">
              <a:avLst/>
            </a:prstGeom>
            <a:ln>
              <a:solidFill>
                <a:srgbClr val="F6D8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8DE1ED53-768B-41AA-B792-0DE99C18FF59}"/>
                </a:ext>
              </a:extLst>
            </p:cNvPr>
            <p:cNvSpPr/>
            <p:nvPr/>
          </p:nvSpPr>
          <p:spPr>
            <a:xfrm rot="10800000">
              <a:off x="9629833" y="1809011"/>
              <a:ext cx="351809" cy="303283"/>
            </a:xfrm>
            <a:prstGeom prst="triangle">
              <a:avLst/>
            </a:prstGeom>
            <a:solidFill>
              <a:srgbClr val="CAB6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38D95AA-FBFD-4D17-814F-9D6FCA257EE1}"/>
                </a:ext>
              </a:extLst>
            </p:cNvPr>
            <p:cNvSpPr txBox="1"/>
            <p:nvPr/>
          </p:nvSpPr>
          <p:spPr>
            <a:xfrm>
              <a:off x="8622071" y="2395365"/>
              <a:ext cx="22162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rgbClr val="F6D88F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CONTENTS</a:t>
              </a:r>
              <a:endParaRPr lang="zh-CN" altLang="en-US" sz="28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E623B9A-AC4E-4F0C-BCB7-452EBAAB1FA0}"/>
                </a:ext>
              </a:extLst>
            </p:cNvPr>
            <p:cNvSpPr txBox="1"/>
            <p:nvPr/>
          </p:nvSpPr>
          <p:spPr>
            <a:xfrm>
              <a:off x="8291364" y="3031433"/>
              <a:ext cx="2877711" cy="1708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0" dirty="0">
                  <a:solidFill>
                    <a:srgbClr val="F6D88F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目录</a:t>
              </a:r>
            </a:p>
          </p:txBody>
        </p:sp>
      </p:grpSp>
      <p:sp>
        <p:nvSpPr>
          <p:cNvPr id="31" name="Title 3">
            <a:extLst>
              <a:ext uri="{FF2B5EF4-FFF2-40B4-BE49-F238E27FC236}">
                <a16:creationId xmlns:a16="http://schemas.microsoft.com/office/drawing/2014/main" id="{5D0A56F0-F3AF-45D4-8791-CC5D6CC5C531}"/>
              </a:ext>
            </a:extLst>
          </p:cNvPr>
          <p:cNvSpPr txBox="1">
            <a:spLocks/>
          </p:cNvSpPr>
          <p:nvPr/>
        </p:nvSpPr>
        <p:spPr>
          <a:xfrm>
            <a:off x="2462463" y="1307826"/>
            <a:ext cx="2961169" cy="3406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zh-CN" altLang="en-US" sz="2800" b="0" dirty="0">
                <a:ln w="0"/>
                <a:solidFill>
                  <a:srgbClr val="F6D88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rPr>
              <a:t>团队组成</a:t>
            </a:r>
            <a:endParaRPr lang="en-US" sz="2800" b="0" dirty="0">
              <a:ln w="0"/>
              <a:solidFill>
                <a:srgbClr val="F6D88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  <a:cs typeface="Roboto Light" charset="0"/>
            </a:endParaRP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3DCACDAD-DB4F-4EEE-BFBE-FAEADE7FACCF}"/>
              </a:ext>
            </a:extLst>
          </p:cNvPr>
          <p:cNvSpPr txBox="1">
            <a:spLocks/>
          </p:cNvSpPr>
          <p:nvPr/>
        </p:nvSpPr>
        <p:spPr>
          <a:xfrm>
            <a:off x="2462463" y="2328412"/>
            <a:ext cx="2961169" cy="3406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zh-CN" altLang="en-US" sz="2800" b="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rPr>
              <a:t>产品介绍</a:t>
            </a:r>
            <a:endParaRPr lang="en-US" sz="2800" b="0" dirty="0">
              <a:solidFill>
                <a:srgbClr val="F6D88F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Roboto Light" charset="0"/>
            </a:endParaRP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CD850F75-164F-4D32-8BD4-5616DE5ACC0E}"/>
              </a:ext>
            </a:extLst>
          </p:cNvPr>
          <p:cNvSpPr txBox="1">
            <a:spLocks/>
          </p:cNvSpPr>
          <p:nvPr/>
        </p:nvSpPr>
        <p:spPr>
          <a:xfrm>
            <a:off x="2462463" y="3348998"/>
            <a:ext cx="2961169" cy="3406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zh-CN" altLang="en-US" sz="2800" b="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rPr>
              <a:t>竞争优势</a:t>
            </a:r>
            <a:endParaRPr lang="en-US" sz="2800" b="0" dirty="0">
              <a:solidFill>
                <a:srgbClr val="F6D88F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Roboto Light" charset="0"/>
            </a:endParaRPr>
          </a:p>
        </p:txBody>
      </p:sp>
      <p:sp>
        <p:nvSpPr>
          <p:cNvPr id="43" name="Title 3">
            <a:extLst>
              <a:ext uri="{FF2B5EF4-FFF2-40B4-BE49-F238E27FC236}">
                <a16:creationId xmlns:a16="http://schemas.microsoft.com/office/drawing/2014/main" id="{52586811-E6E6-4F9E-86A9-AD1660E4A317}"/>
              </a:ext>
            </a:extLst>
          </p:cNvPr>
          <p:cNvSpPr txBox="1">
            <a:spLocks/>
          </p:cNvSpPr>
          <p:nvPr/>
        </p:nvSpPr>
        <p:spPr>
          <a:xfrm>
            <a:off x="2462463" y="4368998"/>
            <a:ext cx="2961169" cy="3406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zh-CN" altLang="en-US" sz="2800" b="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rPr>
              <a:t>市场需求</a:t>
            </a:r>
            <a:endParaRPr lang="en-US" sz="2800" b="0" dirty="0">
              <a:solidFill>
                <a:srgbClr val="F6D88F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Roboto Light" charset="0"/>
            </a:endParaRPr>
          </a:p>
        </p:txBody>
      </p:sp>
      <p:sp>
        <p:nvSpPr>
          <p:cNvPr id="45" name="Title 3">
            <a:extLst>
              <a:ext uri="{FF2B5EF4-FFF2-40B4-BE49-F238E27FC236}">
                <a16:creationId xmlns:a16="http://schemas.microsoft.com/office/drawing/2014/main" id="{0E8DCFFA-8882-C049-8BCF-981755A2C32F}"/>
              </a:ext>
            </a:extLst>
          </p:cNvPr>
          <p:cNvSpPr txBox="1">
            <a:spLocks/>
          </p:cNvSpPr>
          <p:nvPr/>
        </p:nvSpPr>
        <p:spPr>
          <a:xfrm>
            <a:off x="2462463" y="5401343"/>
            <a:ext cx="2961169" cy="3406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zh-CN" altLang="en-US" sz="2800" b="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rPr>
              <a:t>商业模式</a:t>
            </a:r>
            <a:endParaRPr lang="en-US" sz="2800" b="0" dirty="0">
              <a:solidFill>
                <a:srgbClr val="F6D88F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Roboto Light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F45CAF-EA9C-AE47-985C-C026839F1BEF}"/>
              </a:ext>
            </a:extLst>
          </p:cNvPr>
          <p:cNvSpPr/>
          <p:nvPr/>
        </p:nvSpPr>
        <p:spPr>
          <a:xfrm>
            <a:off x="1919679" y="1016464"/>
            <a:ext cx="4828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1</a:t>
            </a:r>
            <a:endParaRPr lang="zh-CN" altLang="en-US" sz="54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DC8DB12-D4D0-D14E-B74F-A0EB25AA6FD7}"/>
              </a:ext>
            </a:extLst>
          </p:cNvPr>
          <p:cNvSpPr/>
          <p:nvPr/>
        </p:nvSpPr>
        <p:spPr>
          <a:xfrm>
            <a:off x="1874794" y="2043107"/>
            <a:ext cx="572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2</a:t>
            </a:r>
            <a:endParaRPr lang="zh-CN" altLang="en-US" sz="54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8574545-0A05-FF4D-B811-3EC404A33F4C}"/>
              </a:ext>
            </a:extLst>
          </p:cNvPr>
          <p:cNvSpPr/>
          <p:nvPr/>
        </p:nvSpPr>
        <p:spPr>
          <a:xfrm>
            <a:off x="1909259" y="3062797"/>
            <a:ext cx="5036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3</a:t>
            </a:r>
            <a:endParaRPr lang="zh-CN" altLang="en-US" sz="54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A537EE7-4439-5842-92F5-E1F4188AF3FD}"/>
              </a:ext>
            </a:extLst>
          </p:cNvPr>
          <p:cNvSpPr/>
          <p:nvPr/>
        </p:nvSpPr>
        <p:spPr>
          <a:xfrm>
            <a:off x="1854757" y="4072166"/>
            <a:ext cx="6126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4</a:t>
            </a:r>
            <a:endParaRPr lang="zh-CN" altLang="en-US" sz="54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48BFF8C9-C499-5F4D-AEEA-BC72C547F941}"/>
              </a:ext>
            </a:extLst>
          </p:cNvPr>
          <p:cNvSpPr/>
          <p:nvPr/>
        </p:nvSpPr>
        <p:spPr>
          <a:xfrm>
            <a:off x="1901244" y="5078777"/>
            <a:ext cx="5196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5</a:t>
            </a:r>
            <a:endParaRPr lang="zh-CN" altLang="en-US" sz="54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696383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28BD82-5977-413D-9DCE-17B3B7CF42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A_库_矩形 5">
            <a:extLst>
              <a:ext uri="{FF2B5EF4-FFF2-40B4-BE49-F238E27FC236}">
                <a16:creationId xmlns:a16="http://schemas.microsoft.com/office/drawing/2014/main" id="{4044ABB0-A946-4F03-8C8B-6350D40BEF1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62663" y="1371601"/>
            <a:ext cx="4066674" cy="3621505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库_文本框 6">
            <a:extLst>
              <a:ext uri="{FF2B5EF4-FFF2-40B4-BE49-F238E27FC236}">
                <a16:creationId xmlns:a16="http://schemas.microsoft.com/office/drawing/2014/main" id="{AEADC0BD-0A14-4917-A009-6041EBA0D3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88602" y="1872585"/>
            <a:ext cx="2005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ONE</a:t>
            </a:r>
            <a:endParaRPr lang="zh-CN" altLang="en-US" sz="7200" dirty="0">
              <a:solidFill>
                <a:srgbClr val="F6D88F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cxnSp>
        <p:nvCxnSpPr>
          <p:cNvPr id="9" name="PA_库_直接连接符 8">
            <a:extLst>
              <a:ext uri="{FF2B5EF4-FFF2-40B4-BE49-F238E27FC236}">
                <a16:creationId xmlns:a16="http://schemas.microsoft.com/office/drawing/2014/main" id="{BDF608AB-9D1C-4794-8DA5-7D484DDDAEE9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4236729" y="2895269"/>
            <a:ext cx="2093494" cy="0"/>
          </a:xfrm>
          <a:prstGeom prst="line">
            <a:avLst/>
          </a:prstGeom>
          <a:ln>
            <a:solidFill>
              <a:srgbClr val="F6D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A_库_直接连接符 12">
            <a:extLst>
              <a:ext uri="{FF2B5EF4-FFF2-40B4-BE49-F238E27FC236}">
                <a16:creationId xmlns:a16="http://schemas.microsoft.com/office/drawing/2014/main" id="{5A66BCB0-EA57-40C8-9069-02A534465A72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4222613" y="3300332"/>
            <a:ext cx="2093494" cy="0"/>
          </a:xfrm>
          <a:prstGeom prst="line">
            <a:avLst/>
          </a:prstGeom>
          <a:ln>
            <a:solidFill>
              <a:srgbClr val="F6D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_库_等腰三角形 10">
            <a:extLst>
              <a:ext uri="{FF2B5EF4-FFF2-40B4-BE49-F238E27FC236}">
                <a16:creationId xmlns:a16="http://schemas.microsoft.com/office/drawing/2014/main" id="{5376D18F-7D90-4C77-864A-DAA7C76F29A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0800000">
            <a:off x="7400296" y="1916375"/>
            <a:ext cx="351809" cy="303283"/>
          </a:xfrm>
          <a:prstGeom prst="triangle">
            <a:avLst/>
          </a:prstGeom>
          <a:solidFill>
            <a:srgbClr val="CAB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9C4878C-5D5A-4412-8A6C-D671702352BD}"/>
              </a:ext>
            </a:extLst>
          </p:cNvPr>
          <p:cNvSpPr txBox="1"/>
          <p:nvPr/>
        </p:nvSpPr>
        <p:spPr>
          <a:xfrm>
            <a:off x="4097464" y="3529873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6000" dirty="0">
                <a:ln w="0"/>
                <a:solidFill>
                  <a:srgbClr val="F6D88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rPr>
              <a:t>团队组成</a:t>
            </a:r>
            <a:endParaRPr lang="en-US" altLang="zh-CN" sz="6000" dirty="0">
              <a:ln w="0"/>
              <a:solidFill>
                <a:srgbClr val="F6D88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  <a:cs typeface="Roboto Light" charset="0"/>
            </a:endParaRPr>
          </a:p>
        </p:txBody>
      </p:sp>
      <p:cxnSp>
        <p:nvCxnSpPr>
          <p:cNvPr id="3" name="PA_库_直接连接符 2">
            <a:extLst>
              <a:ext uri="{FF2B5EF4-FFF2-40B4-BE49-F238E27FC236}">
                <a16:creationId xmlns:a16="http://schemas.microsoft.com/office/drawing/2014/main" id="{5B5C6821-081C-42E5-9284-C00E71AA52A1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>
            <a:off x="8154895" y="1939979"/>
            <a:ext cx="1395663" cy="893691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PA_库_直接连接符 17">
            <a:extLst>
              <a:ext uri="{FF2B5EF4-FFF2-40B4-BE49-F238E27FC236}">
                <a16:creationId xmlns:a16="http://schemas.microsoft.com/office/drawing/2014/main" id="{09E2804C-3179-471C-AD9B-7887DC1E9478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 flipH="1">
            <a:off x="7805439" y="2305852"/>
            <a:ext cx="606502" cy="388365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PA_库_直接连接符 18">
            <a:extLst>
              <a:ext uri="{FF2B5EF4-FFF2-40B4-BE49-F238E27FC236}">
                <a16:creationId xmlns:a16="http://schemas.microsoft.com/office/drawing/2014/main" id="{BE7CD9FB-AA03-4076-8FE8-DD1DABADA461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H="1">
            <a:off x="9229959" y="1937408"/>
            <a:ext cx="881569" cy="56450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PA_库_直接连接符 19">
            <a:extLst>
              <a:ext uri="{FF2B5EF4-FFF2-40B4-BE49-F238E27FC236}">
                <a16:creationId xmlns:a16="http://schemas.microsoft.com/office/drawing/2014/main" id="{9489A3BC-5B77-4FB9-BF64-B75C27638F1C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 flipH="1">
            <a:off x="9172845" y="1367454"/>
            <a:ext cx="576673" cy="369264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PA_库_直接连接符 20">
            <a:extLst>
              <a:ext uri="{FF2B5EF4-FFF2-40B4-BE49-F238E27FC236}">
                <a16:creationId xmlns:a16="http://schemas.microsoft.com/office/drawing/2014/main" id="{AD319E05-9D81-425B-9D24-ADCF1A542B1A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H="1">
            <a:off x="8998735" y="2702598"/>
            <a:ext cx="462447" cy="296122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511739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CD24EFF-3333-C046-B539-1ABAD5477A6C}"/>
              </a:ext>
            </a:extLst>
          </p:cNvPr>
          <p:cNvSpPr txBox="1">
            <a:spLocks/>
          </p:cNvSpPr>
          <p:nvPr/>
        </p:nvSpPr>
        <p:spPr>
          <a:xfrm>
            <a:off x="1246049" y="517845"/>
            <a:ext cx="9699902" cy="528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F6D88F"/>
                </a:solidFill>
                <a:ea typeface="张海山锐线体简" panose="02000000000000000000" pitchFamily="2" charset="-122"/>
              </a:rPr>
              <a:t>团队组成</a:t>
            </a:r>
            <a:endParaRPr lang="en-US" sz="3600" b="1" dirty="0">
              <a:solidFill>
                <a:srgbClr val="F6D88F"/>
              </a:solidFill>
              <a:ea typeface="张海山锐线体简" panose="02000000000000000000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BA5CD97-D844-2842-A34B-C8CBF53BCAC6}"/>
              </a:ext>
            </a:extLst>
          </p:cNvPr>
          <p:cNvSpPr/>
          <p:nvPr/>
        </p:nvSpPr>
        <p:spPr>
          <a:xfrm>
            <a:off x="5159540" y="1487224"/>
            <a:ext cx="666321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400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张庭梁</a:t>
            </a:r>
            <a:r>
              <a:rPr lang="zh-CN" altLang="en-US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，于</a:t>
            </a:r>
            <a:r>
              <a:rPr lang="en-US" altLang="zh-CN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2020</a:t>
            </a:r>
            <a:r>
              <a:rPr lang="zh-CN" altLang="en-US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年本科获清华大学电气工程及其自动化工程学士学位，清华大学美术学院信息艺术设计交叉学科研究生，目前在清华大学未来实验室。入选星火计划十二期（“科技创新，星火燎原”清华大学学生创新人才培养计划）。曾任清华大学“未来通信”学生科技兴趣团队理事长，清华大学“天空工场”学生科技兴趣团队“未来航空队”队长。</a:t>
            </a:r>
            <a:r>
              <a:rPr lang="en-US" altLang="zh-CN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2018</a:t>
            </a:r>
            <a:r>
              <a:rPr lang="zh-CN" altLang="en-US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年暑假在劳伦斯 </a:t>
            </a:r>
            <a:r>
              <a:rPr lang="en-US" altLang="zh-CN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 </a:t>
            </a:r>
            <a:r>
              <a:rPr lang="zh-CN" altLang="en-US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伯克利国家实验室和加州大学伯克利分校 </a:t>
            </a:r>
            <a:r>
              <a:rPr lang="en" altLang="zh-CN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MSC Lab</a:t>
            </a:r>
            <a:r>
              <a:rPr lang="zh-CN" altLang="en-US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暑期研修。曾获清华大学“挑战杯”特奖。</a:t>
            </a:r>
            <a:endParaRPr lang="en-US" altLang="zh-CN" b="1" kern="100" dirty="0">
              <a:solidFill>
                <a:schemeClr val="tx1">
                  <a:lumMod val="10000"/>
                  <a:lumOff val="9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endParaRPr lang="en-US" altLang="zh-CN" b="1" kern="100" dirty="0">
              <a:solidFill>
                <a:schemeClr val="tx1">
                  <a:lumMod val="10000"/>
                  <a:lumOff val="9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en-US" sz="2400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高明月</a:t>
            </a:r>
            <a:r>
              <a:rPr lang="zh-CN" altLang="en-US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，清华大学信息艺术设计研究（交叉学科）硕士研究生在读，本科毕业于北京师范大学计算机科学与技术专业</a:t>
            </a:r>
            <a:r>
              <a:rPr lang="en-US" altLang="zh-CN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(2020)</a:t>
            </a:r>
            <a:r>
              <a:rPr lang="zh-CN" altLang="en-US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曾主持国家级创业训练项目并顺利结项，曾获北京市优秀毕业生、北京师范大学十佳大学生提名、优秀学生干部等荣誉，曾连任北京师范大学信息科学与技术学院学生会主席两届，任北京师范大学学生会常代会委员一年，入选卓越训练营十期。</a:t>
            </a:r>
            <a:r>
              <a:rPr lang="en-US" altLang="zh-CN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2018</a:t>
            </a:r>
            <a:r>
              <a:rPr lang="zh-CN" altLang="en-US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年寒假前往斯坦福、伯克利交流学习。</a:t>
            </a:r>
            <a:endParaRPr lang="zh-CN" altLang="zh-CN" kern="100" dirty="0">
              <a:solidFill>
                <a:schemeClr val="tx1">
                  <a:lumMod val="10000"/>
                  <a:lumOff val="9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FA766C-68A1-1940-8B18-73D5108F6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74" y="1690048"/>
            <a:ext cx="4311316" cy="430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623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CD24EFF-3333-C046-B539-1ABAD5477A6C}"/>
              </a:ext>
            </a:extLst>
          </p:cNvPr>
          <p:cNvSpPr txBox="1">
            <a:spLocks/>
          </p:cNvSpPr>
          <p:nvPr/>
        </p:nvSpPr>
        <p:spPr>
          <a:xfrm>
            <a:off x="1246049" y="517845"/>
            <a:ext cx="9699902" cy="528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F6D88F"/>
                </a:solidFill>
                <a:ea typeface="张海山锐线体简" panose="02000000000000000000" pitchFamily="2" charset="-122"/>
              </a:rPr>
              <a:t>团队组成</a:t>
            </a:r>
            <a:endParaRPr lang="en-US" sz="3600" b="1" dirty="0">
              <a:solidFill>
                <a:srgbClr val="F6D88F"/>
              </a:solidFill>
              <a:ea typeface="张海山锐线体简" panose="02000000000000000000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BA5CD97-D844-2842-A34B-C8CBF53BCAC6}"/>
              </a:ext>
            </a:extLst>
          </p:cNvPr>
          <p:cNvSpPr/>
          <p:nvPr/>
        </p:nvSpPr>
        <p:spPr>
          <a:xfrm>
            <a:off x="1037000" y="1567434"/>
            <a:ext cx="100449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刘雨玚</a:t>
            </a:r>
            <a:r>
              <a:rPr lang="zh-CN" altLang="zh-CN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清华大学电子工程系学生科协硬件部副部长，星火十四期、启航四期学员。现为清华大学学生科技兴趣团队未来通信队员、天空工场正式队员，自主立项并结项两项。曾以组长身份获得清华大学仪器设计大赛新生赛三等奖、硬件设计大赛二等奖、仪器设计大赛综合组二等奖，以第二作者（团队作者）身份获得清华大学第</a:t>
            </a:r>
            <a:r>
              <a:rPr lang="en-US" altLang="zh-CN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38</a:t>
            </a:r>
            <a:r>
              <a:rPr lang="zh-CN" altLang="zh-CN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届“挑战杯”特等奖，结题</a:t>
            </a:r>
            <a:r>
              <a:rPr lang="en-US" altLang="zh-CN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SRT</a:t>
            </a:r>
            <a:r>
              <a:rPr lang="zh-CN" altLang="zh-CN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项目“光电与信息化基础训练”。曾获清华大学科技创新优秀奖、社会实践优秀奖、文艺优秀奖。</a:t>
            </a:r>
            <a:endParaRPr lang="zh-CN" altLang="zh-CN" kern="100" dirty="0">
              <a:solidFill>
                <a:schemeClr val="tx1">
                  <a:lumMod val="10000"/>
                  <a:lumOff val="9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endParaRPr lang="zh-CN" altLang="zh-CN" kern="100" dirty="0">
              <a:solidFill>
                <a:schemeClr val="tx1">
                  <a:lumMod val="10000"/>
                  <a:lumOff val="9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汪思妤</a:t>
            </a:r>
            <a:r>
              <a:rPr lang="zh-CN" altLang="zh-CN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清华大学电机系本科生，曾任班级组织委员，生活委员。参加过一些志愿活动，比如能源互联网大会的志愿者，作为队长参加“情系母校”活动，并获得优秀个人奖；参加过国庆七十周年活动，校园讲解活动等。虽然参加的科技方面的项目比较少，但喜欢科创，也关注科创。希望能在此次活动中锻炼自己，有所收获。未来会更多的了解科创，参加相关的活动。</a:t>
            </a:r>
            <a:endParaRPr lang="zh-CN" altLang="zh-CN" kern="100" dirty="0">
              <a:solidFill>
                <a:schemeClr val="tx1">
                  <a:lumMod val="10000"/>
                  <a:lumOff val="9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endParaRPr lang="zh-CN" altLang="zh-CN" kern="100" dirty="0">
              <a:solidFill>
                <a:schemeClr val="tx1">
                  <a:lumMod val="10000"/>
                  <a:lumOff val="9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兰孝翀</a:t>
            </a:r>
            <a:r>
              <a:rPr lang="zh-CN" altLang="zh-CN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，清华大学电子工程系学生科协学培部部长，曾任电子工程系学生科协学培部干事。对科创有浓厚兴趣。期待创业。曾以队长身份获得</a:t>
            </a:r>
            <a:r>
              <a:rPr lang="en-US" altLang="zh-CN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THUAI</a:t>
            </a:r>
            <a:r>
              <a:rPr lang="zh-CN" altLang="zh-CN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电子系分赛道三等奖、硬件设计大赛优胜奖。结题</a:t>
            </a:r>
            <a:r>
              <a:rPr lang="en-US" altLang="zh-CN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SRT</a:t>
            </a:r>
            <a:r>
              <a:rPr lang="zh-CN" altLang="zh-CN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项目“基于双稳态视觉范式的认知控制机制研究”。曾获唐立新奖学金、综合优秀奖学金。</a:t>
            </a:r>
            <a:endParaRPr lang="zh-CN" altLang="zh-CN" kern="100" dirty="0">
              <a:solidFill>
                <a:schemeClr val="tx1">
                  <a:lumMod val="10000"/>
                  <a:lumOff val="9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83732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28BD82-5977-413D-9DCE-17B3B7CF42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A_库_矩形 5">
            <a:extLst>
              <a:ext uri="{FF2B5EF4-FFF2-40B4-BE49-F238E27FC236}">
                <a16:creationId xmlns:a16="http://schemas.microsoft.com/office/drawing/2014/main" id="{4044ABB0-A946-4F03-8C8B-6350D40BEF1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62663" y="1371601"/>
            <a:ext cx="4066674" cy="3621505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库_文本框 6">
            <a:extLst>
              <a:ext uri="{FF2B5EF4-FFF2-40B4-BE49-F238E27FC236}">
                <a16:creationId xmlns:a16="http://schemas.microsoft.com/office/drawing/2014/main" id="{AEADC0BD-0A14-4917-A009-6041EBA0D3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88602" y="1872585"/>
            <a:ext cx="24237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TWO</a:t>
            </a:r>
            <a:endParaRPr lang="zh-CN" altLang="en-US" sz="7200" dirty="0">
              <a:solidFill>
                <a:srgbClr val="F6D88F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cxnSp>
        <p:nvCxnSpPr>
          <p:cNvPr id="9" name="PA_库_直接连接符 8">
            <a:extLst>
              <a:ext uri="{FF2B5EF4-FFF2-40B4-BE49-F238E27FC236}">
                <a16:creationId xmlns:a16="http://schemas.microsoft.com/office/drawing/2014/main" id="{BDF608AB-9D1C-4794-8DA5-7D484DDDAEE9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4236729" y="2895269"/>
            <a:ext cx="2093494" cy="0"/>
          </a:xfrm>
          <a:prstGeom prst="line">
            <a:avLst/>
          </a:prstGeom>
          <a:ln>
            <a:solidFill>
              <a:srgbClr val="F6D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A_库_直接连接符 12">
            <a:extLst>
              <a:ext uri="{FF2B5EF4-FFF2-40B4-BE49-F238E27FC236}">
                <a16:creationId xmlns:a16="http://schemas.microsoft.com/office/drawing/2014/main" id="{5A66BCB0-EA57-40C8-9069-02A534465A72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4222613" y="3300332"/>
            <a:ext cx="2093494" cy="0"/>
          </a:xfrm>
          <a:prstGeom prst="line">
            <a:avLst/>
          </a:prstGeom>
          <a:ln>
            <a:solidFill>
              <a:srgbClr val="F6D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_库_等腰三角形 10">
            <a:extLst>
              <a:ext uri="{FF2B5EF4-FFF2-40B4-BE49-F238E27FC236}">
                <a16:creationId xmlns:a16="http://schemas.microsoft.com/office/drawing/2014/main" id="{5376D18F-7D90-4C77-864A-DAA7C76F29A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0800000">
            <a:off x="7400296" y="1916375"/>
            <a:ext cx="351809" cy="303283"/>
          </a:xfrm>
          <a:prstGeom prst="triangle">
            <a:avLst/>
          </a:prstGeom>
          <a:solidFill>
            <a:srgbClr val="CAB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9C4878C-5D5A-4412-8A6C-D671702352BD}"/>
              </a:ext>
            </a:extLst>
          </p:cNvPr>
          <p:cNvSpPr txBox="1"/>
          <p:nvPr/>
        </p:nvSpPr>
        <p:spPr>
          <a:xfrm>
            <a:off x="4097464" y="3529873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6000" dirty="0">
                <a:ln w="0"/>
                <a:solidFill>
                  <a:srgbClr val="F6D88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rPr>
              <a:t>产品介绍</a:t>
            </a:r>
            <a:endParaRPr lang="en-US" altLang="zh-CN" sz="6000" dirty="0">
              <a:ln w="0"/>
              <a:solidFill>
                <a:srgbClr val="F6D88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  <a:cs typeface="Roboto Light" charset="0"/>
            </a:endParaRPr>
          </a:p>
        </p:txBody>
      </p:sp>
      <p:cxnSp>
        <p:nvCxnSpPr>
          <p:cNvPr id="3" name="PA_库_直接连接符 2">
            <a:extLst>
              <a:ext uri="{FF2B5EF4-FFF2-40B4-BE49-F238E27FC236}">
                <a16:creationId xmlns:a16="http://schemas.microsoft.com/office/drawing/2014/main" id="{5B5C6821-081C-42E5-9284-C00E71AA52A1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>
            <a:off x="8154895" y="1939979"/>
            <a:ext cx="1395663" cy="893691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PA_库_直接连接符 17">
            <a:extLst>
              <a:ext uri="{FF2B5EF4-FFF2-40B4-BE49-F238E27FC236}">
                <a16:creationId xmlns:a16="http://schemas.microsoft.com/office/drawing/2014/main" id="{09E2804C-3179-471C-AD9B-7887DC1E9478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 flipH="1">
            <a:off x="7805439" y="2305852"/>
            <a:ext cx="606502" cy="388365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PA_库_直接连接符 18">
            <a:extLst>
              <a:ext uri="{FF2B5EF4-FFF2-40B4-BE49-F238E27FC236}">
                <a16:creationId xmlns:a16="http://schemas.microsoft.com/office/drawing/2014/main" id="{BE7CD9FB-AA03-4076-8FE8-DD1DABADA461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H="1">
            <a:off x="9229959" y="1937408"/>
            <a:ext cx="881569" cy="56450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PA_库_直接连接符 19">
            <a:extLst>
              <a:ext uri="{FF2B5EF4-FFF2-40B4-BE49-F238E27FC236}">
                <a16:creationId xmlns:a16="http://schemas.microsoft.com/office/drawing/2014/main" id="{9489A3BC-5B77-4FB9-BF64-B75C27638F1C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 flipH="1">
            <a:off x="9172845" y="1367454"/>
            <a:ext cx="576673" cy="369264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PA_库_直接连接符 20">
            <a:extLst>
              <a:ext uri="{FF2B5EF4-FFF2-40B4-BE49-F238E27FC236}">
                <a16:creationId xmlns:a16="http://schemas.microsoft.com/office/drawing/2014/main" id="{AD319E05-9D81-425B-9D24-ADCF1A542B1A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H="1">
            <a:off x="8998735" y="2702598"/>
            <a:ext cx="462447" cy="296122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50815075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ECBCB949-F20C-AD40-9064-0DDC81806B0F}"/>
              </a:ext>
            </a:extLst>
          </p:cNvPr>
          <p:cNvSpPr txBox="1">
            <a:spLocks/>
          </p:cNvSpPr>
          <p:nvPr/>
        </p:nvSpPr>
        <p:spPr>
          <a:xfrm>
            <a:off x="1246049" y="316368"/>
            <a:ext cx="9699902" cy="528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F6D88F"/>
                </a:solidFill>
                <a:ea typeface="张海山锐线体简" panose="02000000000000000000" pitchFamily="2" charset="-122"/>
              </a:rPr>
              <a:t>产品介绍</a:t>
            </a:r>
            <a:endParaRPr lang="en-US" sz="3600" b="1" dirty="0">
              <a:solidFill>
                <a:srgbClr val="F6D88F"/>
              </a:solidFill>
              <a:ea typeface="张海山锐线体简" panose="02000000000000000000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10BDD4E-1EE8-534D-980D-D1FC0A3DA82D}"/>
              </a:ext>
            </a:extLst>
          </p:cNvPr>
          <p:cNvSpPr/>
          <p:nvPr/>
        </p:nvSpPr>
        <p:spPr>
          <a:xfrm>
            <a:off x="1246050" y="1993050"/>
            <a:ext cx="9699901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集成式无接触手势交互门锁模块</a:t>
            </a:r>
            <a:r>
              <a:rPr lang="zh-CN" altLang="en-US" sz="2400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en-US" altLang="zh-CN" sz="2400" kern="100" dirty="0">
              <a:solidFill>
                <a:schemeClr val="tx1">
                  <a:lumMod val="10000"/>
                  <a:lumOff val="9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400" kern="100" dirty="0">
              <a:solidFill>
                <a:schemeClr val="tx1">
                  <a:lumMod val="10000"/>
                  <a:lumOff val="9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endParaRPr lang="en-US" altLang="zh-CN" sz="2400" kern="100" dirty="0">
              <a:solidFill>
                <a:schemeClr val="tx1">
                  <a:lumMod val="10000"/>
                  <a:lumOff val="9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开发</a:t>
            </a:r>
            <a:r>
              <a:rPr lang="zh-CN" altLang="zh-CN" sz="2400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一套基于自然手势交互的集成式开关门锁产品，主要应用场景为高端写字楼和样板公共洗手间，为用户提供一个更洁净、更安心、更自然的如厕体验。</a:t>
            </a:r>
          </a:p>
        </p:txBody>
      </p:sp>
    </p:spTree>
    <p:extLst>
      <p:ext uri="{BB962C8B-B14F-4D97-AF65-F5344CB8AC3E}">
        <p14:creationId xmlns:p14="http://schemas.microsoft.com/office/powerpoint/2010/main" val="375274213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757E3375-56D3-9F4F-B73B-389B3C33F990}"/>
              </a:ext>
            </a:extLst>
          </p:cNvPr>
          <p:cNvSpPr txBox="1"/>
          <p:nvPr/>
        </p:nvSpPr>
        <p:spPr>
          <a:xfrm>
            <a:off x="4135169" y="3949910"/>
            <a:ext cx="141577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zh-CN" altLang="en-US" sz="3200" dirty="0">
                <a:solidFill>
                  <a:srgbClr val="75CFD9"/>
                </a:solidFill>
                <a:latin typeface="AR YankaiGB Heavy" panose="03000900000000000000" pitchFamily="66" charset="-122"/>
                <a:ea typeface="AR YankaiGB Heavy" panose="03000900000000000000" pitchFamily="66" charset="-122"/>
                <a:cs typeface="Yuppy SC" panose="020F0603040207020204" pitchFamily="34" charset="-122"/>
              </a:rPr>
              <a:t>开关门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C63818F-CD23-FB4C-AC36-389447987613}"/>
              </a:ext>
            </a:extLst>
          </p:cNvPr>
          <p:cNvSpPr txBox="1"/>
          <p:nvPr/>
        </p:nvSpPr>
        <p:spPr>
          <a:xfrm>
            <a:off x="6639975" y="3953462"/>
            <a:ext cx="141577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kumimoji="1" sz="3200">
                <a:solidFill>
                  <a:srgbClr val="75CFD9"/>
                </a:solidFill>
                <a:latin typeface="AR YankaiGB Heavy" panose="03000900000000000000" pitchFamily="66" charset="-122"/>
                <a:ea typeface="AR YankaiGB Heavy" panose="03000900000000000000" pitchFamily="66" charset="-122"/>
                <a:cs typeface="Yuppy SC" panose="020F0603040207020204" pitchFamily="34" charset="-122"/>
              </a:defRPr>
            </a:lvl1pPr>
          </a:lstStyle>
          <a:p>
            <a:r>
              <a:rPr lang="zh-CN" altLang="en-US" dirty="0"/>
              <a:t>开关锁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ECBCB949-F20C-AD40-9064-0DDC81806B0F}"/>
              </a:ext>
            </a:extLst>
          </p:cNvPr>
          <p:cNvSpPr txBox="1">
            <a:spLocks/>
          </p:cNvSpPr>
          <p:nvPr/>
        </p:nvSpPr>
        <p:spPr>
          <a:xfrm>
            <a:off x="1246049" y="316368"/>
            <a:ext cx="9699902" cy="528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F6D88F"/>
                </a:solidFill>
                <a:ea typeface="张海山锐线体简" panose="02000000000000000000" pitchFamily="2" charset="-122"/>
              </a:rPr>
              <a:t>产品介绍</a:t>
            </a:r>
            <a:endParaRPr lang="en-US" sz="3600" b="1" dirty="0">
              <a:solidFill>
                <a:srgbClr val="F6D88F"/>
              </a:solidFill>
              <a:ea typeface="张海山锐线体简" panose="02000000000000000000" pitchFamily="2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435E766-ED97-4D4F-B533-C9FA82969E77}"/>
              </a:ext>
            </a:extLst>
          </p:cNvPr>
          <p:cNvSpPr/>
          <p:nvPr/>
        </p:nvSpPr>
        <p:spPr>
          <a:xfrm>
            <a:off x="1246050" y="1993050"/>
            <a:ext cx="9699901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集成式无接触手势交互门锁模块</a:t>
            </a:r>
            <a:r>
              <a:rPr lang="zh-CN" altLang="en-US" sz="2400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en-US" altLang="zh-CN" sz="2400" kern="100" dirty="0">
              <a:solidFill>
                <a:schemeClr val="tx1">
                  <a:lumMod val="10000"/>
                  <a:lumOff val="9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400" kern="100" dirty="0">
              <a:solidFill>
                <a:schemeClr val="tx1">
                  <a:lumMod val="10000"/>
                  <a:lumOff val="9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kern="100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endParaRPr lang="zh-CN" altLang="zh-CN" sz="2400" kern="100" dirty="0">
              <a:solidFill>
                <a:schemeClr val="tx1">
                  <a:lumMod val="10000"/>
                  <a:lumOff val="9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F96739-4004-1D49-B843-9BEE7CFAE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80" y="2880738"/>
            <a:ext cx="3175000" cy="2933700"/>
          </a:xfrm>
          <a:prstGeom prst="round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CD4F39C-0E86-0441-9E09-4B53B60683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00" r="19600"/>
          <a:stretch/>
        </p:blipFill>
        <p:spPr>
          <a:xfrm>
            <a:off x="8217921" y="2880738"/>
            <a:ext cx="3175000" cy="2933700"/>
          </a:xfrm>
          <a:prstGeom prst="round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417E5B36-6F2A-EF42-B4AF-E8219CBBF865}"/>
              </a:ext>
            </a:extLst>
          </p:cNvPr>
          <p:cNvSpPr txBox="1"/>
          <p:nvPr/>
        </p:nvSpPr>
        <p:spPr>
          <a:xfrm>
            <a:off x="5866870" y="3949910"/>
            <a:ext cx="45717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3200" dirty="0">
                <a:solidFill>
                  <a:srgbClr val="75CFD9"/>
                </a:solidFill>
                <a:latin typeface="AR YankaiGB Heavy" panose="03000900000000000000" pitchFamily="66" charset="-122"/>
                <a:ea typeface="AR YankaiGB Heavy" panose="03000900000000000000" pitchFamily="66" charset="-122"/>
                <a:cs typeface="Yuppy SC" panose="020F0603040207020204" pitchFamily="34" charset="-122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11390659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商务计划书视频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26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75CFD9"/>
      </a:accent1>
      <a:accent2>
        <a:srgbClr val="5AB1AF"/>
      </a:accent2>
      <a:accent3>
        <a:srgbClr val="BADBDC"/>
      </a:accent3>
      <a:accent4>
        <a:srgbClr val="97CECD"/>
      </a:accent4>
      <a:accent5>
        <a:srgbClr val="7B9E9F"/>
      </a:accent5>
      <a:accent6>
        <a:srgbClr val="75CFD9"/>
      </a:accent6>
      <a:hlink>
        <a:srgbClr val="FFFFFF"/>
      </a:hlink>
      <a:folHlink>
        <a:srgbClr val="595959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1422</Words>
  <Application>Microsoft Macintosh PowerPoint</Application>
  <PresentationFormat>宽屏</PresentationFormat>
  <Paragraphs>198</Paragraphs>
  <Slides>28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6" baseType="lpstr">
      <vt:lpstr>等线</vt:lpstr>
      <vt:lpstr>等线 Light</vt:lpstr>
      <vt:lpstr>宋体</vt:lpstr>
      <vt:lpstr>张海山锐线体简</vt:lpstr>
      <vt:lpstr>AR YankaiGB Heavy</vt:lpstr>
      <vt:lpstr>PingFang SC</vt:lpstr>
      <vt:lpstr>Roboto</vt:lpstr>
      <vt:lpstr>Roboto Light</vt:lpstr>
      <vt:lpstr>Roboto Medium</vt:lpstr>
      <vt:lpstr>Roboto Thin</vt:lpstr>
      <vt:lpstr>Segoe UI</vt:lpstr>
      <vt:lpstr>Source Sans Pro</vt:lpstr>
      <vt:lpstr>Yuppy SC</vt:lpstr>
      <vt:lpstr>Apple Chancery</vt:lpstr>
      <vt:lpstr>Arial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Microsoft Office User</cp:lastModifiedBy>
  <cp:revision>116</cp:revision>
  <dcterms:created xsi:type="dcterms:W3CDTF">2018-07-12T01:56:03Z</dcterms:created>
  <dcterms:modified xsi:type="dcterms:W3CDTF">2021-02-25T07:57:14Z</dcterms:modified>
</cp:coreProperties>
</file>